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256" r:id="rId2"/>
    <p:sldId id="273" r:id="rId3"/>
    <p:sldId id="261" r:id="rId4"/>
    <p:sldId id="259" r:id="rId5"/>
    <p:sldId id="277" r:id="rId6"/>
    <p:sldId id="278" r:id="rId7"/>
    <p:sldId id="279" r:id="rId8"/>
    <p:sldId id="280" r:id="rId9"/>
    <p:sldId id="285" r:id="rId10"/>
    <p:sldId id="286" r:id="rId11"/>
    <p:sldId id="298" r:id="rId12"/>
    <p:sldId id="299" r:id="rId13"/>
    <p:sldId id="300" r:id="rId14"/>
    <p:sldId id="301" r:id="rId15"/>
    <p:sldId id="303" r:id="rId16"/>
    <p:sldId id="304" r:id="rId17"/>
    <p:sldId id="302" r:id="rId18"/>
    <p:sldId id="288" r:id="rId19"/>
    <p:sldId id="289" r:id="rId20"/>
    <p:sldId id="290" r:id="rId21"/>
    <p:sldId id="293" r:id="rId22"/>
    <p:sldId id="292" r:id="rId23"/>
    <p:sldId id="294" r:id="rId24"/>
    <p:sldId id="305" r:id="rId25"/>
    <p:sldId id="328" r:id="rId26"/>
    <p:sldId id="306" r:id="rId27"/>
    <p:sldId id="287" r:id="rId28"/>
    <p:sldId id="307" r:id="rId29"/>
    <p:sldId id="308" r:id="rId30"/>
    <p:sldId id="309" r:id="rId31"/>
    <p:sldId id="310" r:id="rId32"/>
    <p:sldId id="311" r:id="rId33"/>
    <p:sldId id="312" r:id="rId34"/>
    <p:sldId id="313" r:id="rId35"/>
    <p:sldId id="314" r:id="rId36"/>
    <p:sldId id="315" r:id="rId37"/>
    <p:sldId id="316" r:id="rId38"/>
    <p:sldId id="317" r:id="rId39"/>
    <p:sldId id="319" r:id="rId40"/>
    <p:sldId id="324" r:id="rId41"/>
    <p:sldId id="326" r:id="rId42"/>
    <p:sldId id="325" r:id="rId43"/>
    <p:sldId id="318" r:id="rId44"/>
    <p:sldId id="327" r:id="rId45"/>
    <p:sldId id="320" r:id="rId46"/>
    <p:sldId id="321" r:id="rId47"/>
    <p:sldId id="322" r:id="rId48"/>
    <p:sldId id="323" r:id="rId49"/>
    <p:sldId id="281" r:id="rId50"/>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F07940F-E7F8-4E5B-BD0C-70D6AB714F5F}">
          <p14:sldIdLst>
            <p14:sldId id="256"/>
            <p14:sldId id="273"/>
          </p14:sldIdLst>
        </p14:section>
        <p14:section name="Hadoop" id="{D64CB989-9D7A-43BA-A2AD-F693E1B62CFD}">
          <p14:sldIdLst>
            <p14:sldId id="261"/>
            <p14:sldId id="259"/>
            <p14:sldId id="277"/>
            <p14:sldId id="278"/>
            <p14:sldId id="279"/>
          </p14:sldIdLst>
        </p14:section>
        <p14:section name="Dataiku" id="{060C3F67-37D8-470B-8F7C-4A97A0F9465E}">
          <p14:sldIdLst>
            <p14:sldId id="280"/>
            <p14:sldId id="285"/>
            <p14:sldId id="286"/>
            <p14:sldId id="298"/>
            <p14:sldId id="299"/>
            <p14:sldId id="300"/>
            <p14:sldId id="301"/>
            <p14:sldId id="303"/>
            <p14:sldId id="304"/>
            <p14:sldId id="302"/>
          </p14:sldIdLst>
        </p14:section>
        <p14:section name="Best Practices" id="{DFC84132-42DB-4896-B345-D191CA94BF6E}">
          <p14:sldIdLst>
            <p14:sldId id="288"/>
            <p14:sldId id="289"/>
            <p14:sldId id="290"/>
            <p14:sldId id="293"/>
            <p14:sldId id="292"/>
            <p14:sldId id="294"/>
            <p14:sldId id="305"/>
          </p14:sldIdLst>
        </p14:section>
        <p14:section name="Tutorial" id="{50405CC7-EF89-46CE-8C46-FA78BAAE795E}">
          <p14:sldIdLst>
            <p14:sldId id="328"/>
            <p14:sldId id="306"/>
            <p14:sldId id="287"/>
            <p14:sldId id="307"/>
            <p14:sldId id="308"/>
            <p14:sldId id="309"/>
            <p14:sldId id="310"/>
            <p14:sldId id="311"/>
            <p14:sldId id="312"/>
            <p14:sldId id="313"/>
            <p14:sldId id="314"/>
            <p14:sldId id="315"/>
            <p14:sldId id="316"/>
            <p14:sldId id="317"/>
            <p14:sldId id="319"/>
            <p14:sldId id="324"/>
            <p14:sldId id="326"/>
            <p14:sldId id="325"/>
            <p14:sldId id="318"/>
            <p14:sldId id="327"/>
            <p14:sldId id="320"/>
            <p14:sldId id="321"/>
            <p14:sldId id="322"/>
            <p14:sldId id="323"/>
          </p14:sldIdLst>
        </p14:section>
        <p14:section name="Fin" id="{850BC8A9-5354-4BF2-8712-BE155A12C64D}">
          <p14:sldIdLst>
            <p14:sldId id="2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A05A"/>
    <a:srgbClr val="505A9B"/>
    <a:srgbClr val="3C9146"/>
    <a:srgbClr val="DC7D32"/>
    <a:srgbClr val="D2DCAA"/>
    <a:srgbClr val="F7FBF3"/>
    <a:srgbClr val="FDFEFC"/>
    <a:srgbClr val="414143"/>
    <a:srgbClr val="F0F050"/>
    <a:srgbClr val="DCDC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247" autoAdjust="0"/>
  </p:normalViewPr>
  <p:slideViewPr>
    <p:cSldViewPr>
      <p:cViewPr varScale="1">
        <p:scale>
          <a:sx n="110" d="100"/>
          <a:sy n="110" d="100"/>
        </p:scale>
        <p:origin x="1626"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75" d="100"/>
          <a:sy n="75" d="100"/>
        </p:scale>
        <p:origin x="395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2.6763990267639901E-2"/>
          <c:y val="5.5E-2"/>
          <c:w val="0.95133819951338205"/>
          <c:h val="0.75"/>
        </c:manualLayout>
      </c:layout>
      <c:barChart>
        <c:barDir val="col"/>
        <c:grouping val="clustered"/>
        <c:varyColors val="1"/>
        <c:ser>
          <c:idx val="0"/>
          <c:order val="0"/>
          <c:tx>
            <c:strRef>
              <c:f>Sheet1!$A$2</c:f>
              <c:strCache>
                <c:ptCount val="1"/>
                <c:pt idx="0">
                  <c:v>Est</c:v>
                </c:pt>
              </c:strCache>
            </c:strRef>
          </c:tx>
          <c:spPr>
            <a:solidFill>
              <a:schemeClr val="accent1"/>
            </a:solidFill>
            <a:ln w="11126">
              <a:solidFill>
                <a:schemeClr val="tx1"/>
              </a:solidFill>
              <a:prstDash val="solid"/>
            </a:ln>
          </c:spPr>
          <c:invertIfNegative val="0"/>
          <c:dPt>
            <c:idx val="0"/>
            <c:invertIfNegative val="0"/>
            <c:bubble3D val="0"/>
            <c:spPr>
              <a:solidFill>
                <a:srgbClr val="00643C"/>
              </a:solidFill>
              <a:ln w="11126">
                <a:solidFill>
                  <a:schemeClr val="tx1"/>
                </a:solidFill>
                <a:prstDash val="solid"/>
              </a:ln>
            </c:spPr>
            <c:extLst>
              <c:ext xmlns:c16="http://schemas.microsoft.com/office/drawing/2014/chart" uri="{C3380CC4-5D6E-409C-BE32-E72D297353CC}">
                <c16:uniqueId val="{00000001-3800-4152-88D6-E245C3C0C565}"/>
              </c:ext>
            </c:extLst>
          </c:dPt>
          <c:dPt>
            <c:idx val="1"/>
            <c:invertIfNegative val="0"/>
            <c:bubble3D val="0"/>
            <c:spPr>
              <a:solidFill>
                <a:srgbClr val="64A05A"/>
              </a:solidFill>
              <a:ln w="11126">
                <a:solidFill>
                  <a:schemeClr val="tx1"/>
                </a:solidFill>
                <a:prstDash val="solid"/>
              </a:ln>
            </c:spPr>
            <c:extLst>
              <c:ext xmlns:c16="http://schemas.microsoft.com/office/drawing/2014/chart" uri="{C3380CC4-5D6E-409C-BE32-E72D297353CC}">
                <c16:uniqueId val="{00000003-3800-4152-88D6-E245C3C0C565}"/>
              </c:ext>
            </c:extLst>
          </c:dPt>
          <c:dPt>
            <c:idx val="2"/>
            <c:invertIfNegative val="0"/>
            <c:bubble3D val="0"/>
            <c:spPr>
              <a:solidFill>
                <a:srgbClr val="A0C873"/>
              </a:solidFill>
              <a:ln w="11126">
                <a:solidFill>
                  <a:schemeClr val="tx1"/>
                </a:solidFill>
                <a:prstDash val="solid"/>
              </a:ln>
            </c:spPr>
            <c:extLst>
              <c:ext xmlns:c16="http://schemas.microsoft.com/office/drawing/2014/chart" uri="{C3380CC4-5D6E-409C-BE32-E72D297353CC}">
                <c16:uniqueId val="{00000005-3800-4152-88D6-E245C3C0C565}"/>
              </c:ext>
            </c:extLst>
          </c:dPt>
          <c:dPt>
            <c:idx val="3"/>
            <c:invertIfNegative val="0"/>
            <c:bubble3D val="0"/>
            <c:spPr>
              <a:solidFill>
                <a:srgbClr val="D2DCAA"/>
              </a:solidFill>
              <a:ln w="11126">
                <a:solidFill>
                  <a:schemeClr val="tx1"/>
                </a:solidFill>
                <a:prstDash val="solid"/>
              </a:ln>
            </c:spPr>
            <c:extLst>
              <c:ext xmlns:c16="http://schemas.microsoft.com/office/drawing/2014/chart" uri="{C3380CC4-5D6E-409C-BE32-E72D297353CC}">
                <c16:uniqueId val="{00000007-3800-4152-88D6-E245C3C0C565}"/>
              </c:ext>
            </c:extLst>
          </c:dPt>
          <c:dPt>
            <c:idx val="4"/>
            <c:invertIfNegative val="0"/>
            <c:bubble3D val="0"/>
            <c:spPr>
              <a:solidFill>
                <a:srgbClr val="A0C873"/>
              </a:solidFill>
              <a:ln w="11126">
                <a:solidFill>
                  <a:schemeClr val="tx1"/>
                </a:solidFill>
                <a:prstDash val="solid"/>
              </a:ln>
            </c:spPr>
            <c:extLst>
              <c:ext xmlns:c16="http://schemas.microsoft.com/office/drawing/2014/chart" uri="{C3380CC4-5D6E-409C-BE32-E72D297353CC}">
                <c16:uniqueId val="{00000009-3800-4152-88D6-E245C3C0C565}"/>
              </c:ext>
            </c:extLst>
          </c:dPt>
          <c:dLbls>
            <c:spPr>
              <a:noFill/>
              <a:ln>
                <a:noFill/>
              </a:ln>
              <a:effectLst/>
            </c:spPr>
            <c:txPr>
              <a:bodyPr/>
              <a:lstStyle/>
              <a:p>
                <a:pPr>
                  <a:defRPr sz="800"/>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Sheet1!$B$1:$F$1</c:f>
              <c:numCache>
                <c:formatCode>General</c:formatCode>
                <c:ptCount val="5"/>
                <c:pt idx="0">
                  <c:v>2004</c:v>
                </c:pt>
                <c:pt idx="1">
                  <c:v>2005</c:v>
                </c:pt>
                <c:pt idx="2">
                  <c:v>2006</c:v>
                </c:pt>
                <c:pt idx="3">
                  <c:v>2007</c:v>
                </c:pt>
                <c:pt idx="4">
                  <c:v>2008</c:v>
                </c:pt>
              </c:numCache>
            </c:numRef>
          </c:cat>
          <c:val>
            <c:numRef>
              <c:f>Sheet1!$B$2:$F$2</c:f>
              <c:numCache>
                <c:formatCode>General</c:formatCode>
                <c:ptCount val="5"/>
                <c:pt idx="0">
                  <c:v>20.399999999999999</c:v>
                </c:pt>
                <c:pt idx="1">
                  <c:v>27.4</c:v>
                </c:pt>
                <c:pt idx="2">
                  <c:v>90</c:v>
                </c:pt>
                <c:pt idx="3">
                  <c:v>53.2</c:v>
                </c:pt>
                <c:pt idx="4">
                  <c:v>67.8</c:v>
                </c:pt>
              </c:numCache>
            </c:numRef>
          </c:val>
          <c:extLst>
            <c:ext xmlns:c16="http://schemas.microsoft.com/office/drawing/2014/chart" uri="{C3380CC4-5D6E-409C-BE32-E72D297353CC}">
              <c16:uniqueId val="{0000000A-3800-4152-88D6-E245C3C0C565}"/>
            </c:ext>
          </c:extLst>
        </c:ser>
        <c:dLbls>
          <c:showLegendKey val="0"/>
          <c:showVal val="1"/>
          <c:showCatName val="0"/>
          <c:showSerName val="0"/>
          <c:showPercent val="0"/>
          <c:showBubbleSize val="0"/>
        </c:dLbls>
        <c:gapWidth val="60"/>
        <c:axId val="190999936"/>
        <c:axId val="202928512"/>
      </c:barChart>
      <c:catAx>
        <c:axId val="190999936"/>
        <c:scaling>
          <c:orientation val="minMax"/>
        </c:scaling>
        <c:delete val="0"/>
        <c:axPos val="b"/>
        <c:numFmt formatCode="General" sourceLinked="1"/>
        <c:majorTickMark val="out"/>
        <c:minorTickMark val="none"/>
        <c:tickLblPos val="nextTo"/>
        <c:txPr>
          <a:bodyPr rot="0" vert="horz"/>
          <a:lstStyle/>
          <a:p>
            <a:pPr>
              <a:defRPr/>
            </a:pPr>
            <a:endParaRPr lang="fr-FR"/>
          </a:p>
        </c:txPr>
        <c:crossAx val="202928512"/>
        <c:crosses val="autoZero"/>
        <c:auto val="1"/>
        <c:lblAlgn val="ctr"/>
        <c:lblOffset val="100"/>
        <c:tickLblSkip val="1"/>
        <c:tickMarkSkip val="1"/>
        <c:noMultiLvlLbl val="0"/>
      </c:catAx>
      <c:valAx>
        <c:axId val="202928512"/>
        <c:scaling>
          <c:orientation val="minMax"/>
        </c:scaling>
        <c:delete val="1"/>
        <c:axPos val="l"/>
        <c:numFmt formatCode="General" sourceLinked="1"/>
        <c:majorTickMark val="out"/>
        <c:minorTickMark val="none"/>
        <c:tickLblPos val="nextTo"/>
        <c:crossAx val="190999936"/>
        <c:crosses val="autoZero"/>
        <c:crossBetween val="between"/>
      </c:valAx>
      <c:spPr>
        <a:noFill/>
        <a:ln w="22252">
          <a:noFill/>
        </a:ln>
      </c:spPr>
    </c:plotArea>
    <c:plotVisOnly val="1"/>
    <c:dispBlanksAs val="gap"/>
    <c:showDLblsOverMax val="0"/>
  </c:chart>
  <c:spPr>
    <a:noFill/>
    <a:ln>
      <a:noFill/>
    </a:ln>
  </c:spPr>
  <c:txPr>
    <a:bodyPr/>
    <a:lstStyle/>
    <a:p>
      <a:pPr>
        <a:defRPr sz="788" b="1" i="0" u="none" strike="noStrike" baseline="0">
          <a:solidFill>
            <a:schemeClr val="tx1"/>
          </a:solidFill>
          <a:latin typeface="Arial"/>
          <a:ea typeface="Arial"/>
          <a:cs typeface="Arial"/>
        </a:defRPr>
      </a:pPr>
      <a:endParaRPr lang="fr-F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6.3265213995837899E-2"/>
          <c:y val="2.8535353535353501E-2"/>
          <c:w val="0.85512565286674502"/>
          <c:h val="0.939393939393939"/>
        </c:manualLayout>
      </c:layout>
      <c:doughnutChart>
        <c:varyColors val="1"/>
        <c:ser>
          <c:idx val="0"/>
          <c:order val="0"/>
          <c:tx>
            <c:strRef>
              <c:f>Sheet1!$B$1</c:f>
              <c:strCache>
                <c:ptCount val="1"/>
                <c:pt idx="0">
                  <c:v>2000</c:v>
                </c:pt>
              </c:strCache>
            </c:strRef>
          </c:tx>
          <c:spPr>
            <a:solidFill>
              <a:schemeClr val="accent2"/>
            </a:solidFill>
            <a:ln w="16892">
              <a:noFill/>
            </a:ln>
          </c:spPr>
          <c:dPt>
            <c:idx val="0"/>
            <c:bubble3D val="0"/>
            <c:spPr>
              <a:solidFill>
                <a:srgbClr val="F0F050"/>
              </a:solidFill>
              <a:ln w="16892">
                <a:noFill/>
              </a:ln>
            </c:spPr>
            <c:extLst>
              <c:ext xmlns:c16="http://schemas.microsoft.com/office/drawing/2014/chart" uri="{C3380CC4-5D6E-409C-BE32-E72D297353CC}">
                <c16:uniqueId val="{00000001-E76D-47D7-B1AC-F0E55B502C6F}"/>
              </c:ext>
            </c:extLst>
          </c:dPt>
          <c:dPt>
            <c:idx val="1"/>
            <c:bubble3D val="0"/>
            <c:spPr>
              <a:solidFill>
                <a:srgbClr val="DCDC1E"/>
              </a:solidFill>
              <a:ln w="16892">
                <a:noFill/>
              </a:ln>
            </c:spPr>
            <c:extLst>
              <c:ext xmlns:c16="http://schemas.microsoft.com/office/drawing/2014/chart" uri="{C3380CC4-5D6E-409C-BE32-E72D297353CC}">
                <c16:uniqueId val="{00000003-E76D-47D7-B1AC-F0E55B502C6F}"/>
              </c:ext>
            </c:extLst>
          </c:dPt>
          <c:dPt>
            <c:idx val="2"/>
            <c:bubble3D val="0"/>
            <c:spPr>
              <a:solidFill>
                <a:srgbClr val="E6A01E"/>
              </a:solidFill>
              <a:ln w="16892">
                <a:noFill/>
              </a:ln>
            </c:spPr>
            <c:extLst>
              <c:ext xmlns:c16="http://schemas.microsoft.com/office/drawing/2014/chart" uri="{C3380CC4-5D6E-409C-BE32-E72D297353CC}">
                <c16:uniqueId val="{00000005-E76D-47D7-B1AC-F0E55B502C6F}"/>
              </c:ext>
            </c:extLst>
          </c:dPt>
          <c:dPt>
            <c:idx val="3"/>
            <c:bubble3D val="0"/>
            <c:spPr>
              <a:solidFill>
                <a:srgbClr val="DC7D32"/>
              </a:solidFill>
              <a:ln w="16892">
                <a:noFill/>
              </a:ln>
            </c:spPr>
            <c:extLst>
              <c:ext xmlns:c16="http://schemas.microsoft.com/office/drawing/2014/chart" uri="{C3380CC4-5D6E-409C-BE32-E72D297353CC}">
                <c16:uniqueId val="{00000007-E76D-47D7-B1AC-F0E55B502C6F}"/>
              </c:ext>
            </c:extLst>
          </c:dPt>
          <c:dLbls>
            <c:dLbl>
              <c:idx val="0"/>
              <c:layout>
                <c:manualLayout>
                  <c:x val="1.13171092843633E-3"/>
                  <c:y val="-2.893939393939390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76D-47D7-B1AC-F0E55B502C6F}"/>
                </c:ext>
              </c:extLst>
            </c:dLbl>
            <c:dLbl>
              <c:idx val="1"/>
              <c:layout>
                <c:manualLayout>
                  <c:x val="-1.52133187073125E-2"/>
                  <c:y val="7.6782828282828302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76D-47D7-B1AC-F0E55B502C6F}"/>
                </c:ext>
              </c:extLst>
            </c:dLbl>
            <c:dLbl>
              <c:idx val="2"/>
              <c:layout>
                <c:manualLayout>
                  <c:x val="5.5569850534707504E-4"/>
                  <c:y val="7.3747474747475304E-3"/>
                </c:manualLayout>
              </c:layout>
              <c:numFmt formatCode="0%" sourceLinked="0"/>
              <c:spPr>
                <a:noFill/>
                <a:ln w="16892">
                  <a:noFill/>
                </a:ln>
              </c:spPr>
              <c:txPr>
                <a:bodyPr/>
                <a:lstStyle/>
                <a:p>
                  <a:pPr>
                    <a:defRPr sz="1463" b="1" i="0" u="none" strike="noStrike" baseline="0">
                      <a:solidFill>
                        <a:srgbClr val="FFFFFF"/>
                      </a:solidFill>
                      <a:latin typeface="Arial Narrow"/>
                      <a:ea typeface="Arial Narrow"/>
                      <a:cs typeface="Arial Narrow"/>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76D-47D7-B1AC-F0E55B502C6F}"/>
                </c:ext>
              </c:extLst>
            </c:dLbl>
            <c:dLbl>
              <c:idx val="3"/>
              <c:layout>
                <c:manualLayout>
                  <c:x val="1.6928264785151699E-4"/>
                  <c:y val="3.18853535353536E-2"/>
                </c:manualLayout>
              </c:layout>
              <c:numFmt formatCode="0%" sourceLinked="0"/>
              <c:spPr>
                <a:noFill/>
                <a:ln w="16892">
                  <a:noFill/>
                </a:ln>
              </c:spPr>
              <c:txPr>
                <a:bodyPr/>
                <a:lstStyle/>
                <a:p>
                  <a:pPr>
                    <a:defRPr sz="1463" b="1" i="0" u="none" strike="noStrike" baseline="0">
                      <a:solidFill>
                        <a:srgbClr val="FFFFFF"/>
                      </a:solidFill>
                      <a:latin typeface="Arial Narrow"/>
                      <a:ea typeface="Arial Narrow"/>
                      <a:cs typeface="Arial Narrow"/>
                    </a:defRPr>
                  </a:pPr>
                  <a:endParaRPr lang="fr-FR"/>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76D-47D7-B1AC-F0E55B502C6F}"/>
                </c:ext>
              </c:extLst>
            </c:dLbl>
            <c:dLbl>
              <c:idx val="4"/>
              <c:delete val="1"/>
              <c:extLst>
                <c:ext xmlns:c15="http://schemas.microsoft.com/office/drawing/2012/chart" uri="{CE6537A1-D6FC-4f65-9D91-7224C49458BB}"/>
                <c:ext xmlns:c16="http://schemas.microsoft.com/office/drawing/2014/chart" uri="{C3380CC4-5D6E-409C-BE32-E72D297353CC}">
                  <c16:uniqueId val="{00000008-E76D-47D7-B1AC-F0E55B502C6F}"/>
                </c:ext>
              </c:extLst>
            </c:dLbl>
            <c:numFmt formatCode="0%" sourceLinked="0"/>
            <c:spPr>
              <a:noFill/>
              <a:ln w="16892">
                <a:noFill/>
              </a:ln>
            </c:spPr>
            <c:txPr>
              <a:bodyPr/>
              <a:lstStyle/>
              <a:p>
                <a:pPr>
                  <a:defRPr sz="1463" b="1" i="0" u="none" strike="noStrike" baseline="0">
                    <a:solidFill>
                      <a:schemeClr val="tx1"/>
                    </a:solidFill>
                    <a:latin typeface="Arial Narrow"/>
                    <a:ea typeface="Arial Narrow"/>
                    <a:cs typeface="Arial Narrow"/>
                  </a:defRPr>
                </a:pPr>
                <a:endParaRPr lang="fr-FR"/>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France</c:v>
                </c:pt>
                <c:pt idx="1">
                  <c:v>Europe hors France</c:v>
                </c:pt>
                <c:pt idx="2">
                  <c:v>Amerique du Nord</c:v>
                </c:pt>
                <c:pt idx="3">
                  <c:v>Reste du Monde</c:v>
                </c:pt>
              </c:strCache>
            </c:strRef>
          </c:cat>
          <c:val>
            <c:numRef>
              <c:f>Sheet1!$B$2:$B$5</c:f>
              <c:numCache>
                <c:formatCode>General</c:formatCode>
                <c:ptCount val="4"/>
                <c:pt idx="0">
                  <c:v>40</c:v>
                </c:pt>
                <c:pt idx="1">
                  <c:v>26</c:v>
                </c:pt>
                <c:pt idx="2">
                  <c:v>22</c:v>
                </c:pt>
                <c:pt idx="3">
                  <c:v>12</c:v>
                </c:pt>
              </c:numCache>
            </c:numRef>
          </c:val>
          <c:extLst>
            <c:ext xmlns:c16="http://schemas.microsoft.com/office/drawing/2014/chart" uri="{C3380CC4-5D6E-409C-BE32-E72D297353CC}">
              <c16:uniqueId val="{00000009-E76D-47D7-B1AC-F0E55B502C6F}"/>
            </c:ext>
          </c:extLst>
        </c:ser>
        <c:dLbls>
          <c:showLegendKey val="0"/>
          <c:showVal val="1"/>
          <c:showCatName val="0"/>
          <c:showSerName val="0"/>
          <c:showPercent val="0"/>
          <c:showBubbleSize val="0"/>
          <c:showLeaderLines val="0"/>
        </c:dLbls>
        <c:firstSliceAng val="0"/>
        <c:holeSize val="50"/>
      </c:doughnutChart>
      <c:spPr>
        <a:noFill/>
        <a:ln w="16892">
          <a:noFill/>
        </a:ln>
      </c:spPr>
    </c:plotArea>
    <c:plotVisOnly val="1"/>
    <c:dispBlanksAs val="zero"/>
    <c:showDLblsOverMax val="0"/>
  </c:chart>
  <c:spPr>
    <a:noFill/>
    <a:ln>
      <a:noFill/>
    </a:ln>
  </c:spPr>
  <c:txPr>
    <a:bodyPr/>
    <a:lstStyle/>
    <a:p>
      <a:pPr>
        <a:defRPr sz="1463" b="1" i="0" u="none" strike="noStrike" baseline="0">
          <a:solidFill>
            <a:schemeClr val="tx1"/>
          </a:solidFill>
          <a:latin typeface="Arial Narrow"/>
          <a:ea typeface="Arial Narrow"/>
          <a:cs typeface="Arial Narrow"/>
        </a:defRPr>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2.5114155251141499E-2"/>
          <c:y val="5.1401869158878503E-2"/>
          <c:w val="0.954337899543379"/>
          <c:h val="0.76635514018691597"/>
        </c:manualLayout>
      </c:layout>
      <c:lineChart>
        <c:grouping val="standard"/>
        <c:varyColors val="0"/>
        <c:ser>
          <c:idx val="0"/>
          <c:order val="0"/>
          <c:tx>
            <c:strRef>
              <c:f>Sheet1!$A$2</c:f>
              <c:strCache>
                <c:ptCount val="1"/>
                <c:pt idx="0">
                  <c:v>Est</c:v>
                </c:pt>
              </c:strCache>
            </c:strRef>
          </c:tx>
          <c:spPr>
            <a:ln w="29609">
              <a:solidFill>
                <a:srgbClr val="4BC8DC"/>
              </a:solidFill>
              <a:prstDash val="solid"/>
            </a:ln>
          </c:spPr>
          <c:marker>
            <c:symbol val="circle"/>
            <c:size val="6"/>
            <c:spPr>
              <a:solidFill>
                <a:srgbClr val="4BC8DC"/>
              </a:solidFill>
              <a:ln>
                <a:solidFill>
                  <a:srgbClr val="4BC8DC"/>
                </a:solidFill>
                <a:prstDash val="solid"/>
              </a:ln>
            </c:spPr>
          </c:marker>
          <c:dPt>
            <c:idx val="0"/>
            <c:bubble3D val="0"/>
            <c:spPr>
              <a:ln w="29609">
                <a:solidFill>
                  <a:srgbClr val="4BC8DC"/>
                </a:solidFill>
                <a:prstDash val="solid"/>
              </a:ln>
            </c:spPr>
            <c:extLst>
              <c:ext xmlns:c16="http://schemas.microsoft.com/office/drawing/2014/chart" uri="{C3380CC4-5D6E-409C-BE32-E72D297353CC}">
                <c16:uniqueId val="{00000001-126F-427D-836B-479172C3E86C}"/>
              </c:ext>
            </c:extLst>
          </c:dPt>
          <c:dPt>
            <c:idx val="1"/>
            <c:bubble3D val="0"/>
            <c:extLst>
              <c:ext xmlns:c16="http://schemas.microsoft.com/office/drawing/2014/chart" uri="{C3380CC4-5D6E-409C-BE32-E72D297353CC}">
                <c16:uniqueId val="{00000002-126F-427D-836B-479172C3E86C}"/>
              </c:ext>
            </c:extLst>
          </c:dPt>
          <c:dPt>
            <c:idx val="2"/>
            <c:bubble3D val="0"/>
            <c:extLst>
              <c:ext xmlns:c16="http://schemas.microsoft.com/office/drawing/2014/chart" uri="{C3380CC4-5D6E-409C-BE32-E72D297353CC}">
                <c16:uniqueId val="{00000003-126F-427D-836B-479172C3E86C}"/>
              </c:ext>
            </c:extLst>
          </c:dPt>
          <c:dPt>
            <c:idx val="3"/>
            <c:bubble3D val="0"/>
            <c:extLst>
              <c:ext xmlns:c16="http://schemas.microsoft.com/office/drawing/2014/chart" uri="{C3380CC4-5D6E-409C-BE32-E72D297353CC}">
                <c16:uniqueId val="{00000004-126F-427D-836B-479172C3E86C}"/>
              </c:ext>
            </c:extLst>
          </c:dPt>
          <c:dPt>
            <c:idx val="4"/>
            <c:bubble3D val="0"/>
            <c:extLst>
              <c:ext xmlns:c16="http://schemas.microsoft.com/office/drawing/2014/chart" uri="{C3380CC4-5D6E-409C-BE32-E72D297353CC}">
                <c16:uniqueId val="{00000005-126F-427D-836B-479172C3E86C}"/>
              </c:ext>
            </c:extLst>
          </c:dPt>
          <c:dLbls>
            <c:dLbl>
              <c:idx val="3"/>
              <c:layout>
                <c:manualLayout>
                  <c:x val="-7.3018709704647494E-2"/>
                  <c:y val="-0.1429623475884969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26F-427D-836B-479172C3E86C}"/>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Sheet1!$B$1:$F$1</c:f>
              <c:numCache>
                <c:formatCode>General</c:formatCode>
                <c:ptCount val="5"/>
                <c:pt idx="0">
                  <c:v>2004</c:v>
                </c:pt>
                <c:pt idx="1">
                  <c:v>2005</c:v>
                </c:pt>
                <c:pt idx="2">
                  <c:v>2006</c:v>
                </c:pt>
                <c:pt idx="3">
                  <c:v>2007</c:v>
                </c:pt>
                <c:pt idx="4">
                  <c:v>2008</c:v>
                </c:pt>
              </c:numCache>
            </c:numRef>
          </c:cat>
          <c:val>
            <c:numRef>
              <c:f>Sheet1!$B$2:$F$2</c:f>
              <c:numCache>
                <c:formatCode>0.0%</c:formatCode>
                <c:ptCount val="5"/>
                <c:pt idx="0">
                  <c:v>0.02</c:v>
                </c:pt>
                <c:pt idx="1">
                  <c:v>0.03</c:v>
                </c:pt>
                <c:pt idx="2">
                  <c:v>0.1</c:v>
                </c:pt>
                <c:pt idx="3">
                  <c:v>5.6000000000000001E-2</c:v>
                </c:pt>
                <c:pt idx="4">
                  <c:v>0.06</c:v>
                </c:pt>
              </c:numCache>
            </c:numRef>
          </c:val>
          <c:smooth val="0"/>
          <c:extLst>
            <c:ext xmlns:c16="http://schemas.microsoft.com/office/drawing/2014/chart" uri="{C3380CC4-5D6E-409C-BE32-E72D297353CC}">
              <c16:uniqueId val="{00000006-126F-427D-836B-479172C3E86C}"/>
            </c:ext>
          </c:extLst>
        </c:ser>
        <c:ser>
          <c:idx val="1"/>
          <c:order val="1"/>
          <c:tx>
            <c:strRef>
              <c:f>Sheet1!$A$3</c:f>
              <c:strCache>
                <c:ptCount val="1"/>
                <c:pt idx="0">
                  <c:v>Est</c:v>
                </c:pt>
              </c:strCache>
            </c:strRef>
          </c:tx>
          <c:spPr>
            <a:ln w="29609">
              <a:solidFill>
                <a:srgbClr val="6473AF"/>
              </a:solidFill>
              <a:prstDash val="solid"/>
            </a:ln>
          </c:spPr>
          <c:marker>
            <c:symbol val="circle"/>
            <c:size val="6"/>
            <c:spPr>
              <a:solidFill>
                <a:srgbClr val="006EB9"/>
              </a:solidFill>
              <a:ln>
                <a:solidFill>
                  <a:srgbClr val="006EB9"/>
                </a:solidFill>
                <a:prstDash val="solid"/>
              </a:ln>
            </c:spPr>
          </c:marker>
          <c:dPt>
            <c:idx val="3"/>
            <c:marker>
              <c:spPr>
                <a:solidFill>
                  <a:srgbClr val="6473AF"/>
                </a:solidFill>
                <a:ln>
                  <a:solidFill>
                    <a:srgbClr val="6473AF"/>
                  </a:solidFill>
                  <a:prstDash val="solid"/>
                </a:ln>
              </c:spPr>
            </c:marker>
            <c:bubble3D val="0"/>
            <c:extLst>
              <c:ext xmlns:c16="http://schemas.microsoft.com/office/drawing/2014/chart" uri="{C3380CC4-5D6E-409C-BE32-E72D297353CC}">
                <c16:uniqueId val="{00000007-126F-427D-836B-479172C3E86C}"/>
              </c:ext>
            </c:extLst>
          </c:dPt>
          <c:dLbls>
            <c:dLbl>
              <c:idx val="0"/>
              <c:layout>
                <c:manualLayout>
                  <c:x val="-7.5758484310439703E-2"/>
                  <c:y val="-0.1220900985107680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26F-427D-836B-479172C3E86C}"/>
                </c:ext>
              </c:extLst>
            </c:dLbl>
            <c:dLbl>
              <c:idx val="1"/>
              <c:delete val="1"/>
              <c:extLst>
                <c:ext xmlns:c15="http://schemas.microsoft.com/office/drawing/2012/chart" uri="{CE6537A1-D6FC-4f65-9D91-7224C49458BB}"/>
                <c:ext xmlns:c16="http://schemas.microsoft.com/office/drawing/2014/chart" uri="{C3380CC4-5D6E-409C-BE32-E72D297353CC}">
                  <c16:uniqueId val="{00000009-126F-427D-836B-479172C3E86C}"/>
                </c:ext>
              </c:extLst>
            </c:dLbl>
            <c:dLbl>
              <c:idx val="2"/>
              <c:layout>
                <c:manualLayout>
                  <c:x val="-7.3932175288030699E-2"/>
                  <c:y val="7.88444809284847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26F-427D-836B-479172C3E86C}"/>
                </c:ext>
              </c:extLst>
            </c:dLbl>
            <c:dLbl>
              <c:idx val="3"/>
              <c:layout>
                <c:manualLayout>
                  <c:x val="-8.4434234818802606E-2"/>
                  <c:y val="5.54801829389708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26F-427D-836B-479172C3E86C}"/>
                </c:ext>
              </c:extLst>
            </c:dLbl>
            <c:dLbl>
              <c:idx val="4"/>
              <c:layout>
                <c:manualLayout>
                  <c:x val="-3.3883037076712801E-2"/>
                  <c:y val="6.482597733149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26F-427D-836B-479172C3E86C}"/>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Sheet1!$B$1:$F$1</c:f>
              <c:numCache>
                <c:formatCode>General</c:formatCode>
                <c:ptCount val="5"/>
                <c:pt idx="0">
                  <c:v>2004</c:v>
                </c:pt>
                <c:pt idx="1">
                  <c:v>2005</c:v>
                </c:pt>
                <c:pt idx="2">
                  <c:v>2006</c:v>
                </c:pt>
                <c:pt idx="3">
                  <c:v>2007</c:v>
                </c:pt>
                <c:pt idx="4">
                  <c:v>2008</c:v>
                </c:pt>
              </c:numCache>
            </c:numRef>
          </c:cat>
          <c:val>
            <c:numRef>
              <c:f>Sheet1!$B$3:$F$3</c:f>
              <c:numCache>
                <c:formatCode>0.00%</c:formatCode>
                <c:ptCount val="5"/>
                <c:pt idx="0">
                  <c:v>0.06</c:v>
                </c:pt>
                <c:pt idx="1">
                  <c:v>0.03</c:v>
                </c:pt>
                <c:pt idx="2">
                  <c:v>0.06</c:v>
                </c:pt>
                <c:pt idx="3">
                  <c:v>0.03</c:v>
                </c:pt>
                <c:pt idx="4">
                  <c:v>0.03</c:v>
                </c:pt>
              </c:numCache>
            </c:numRef>
          </c:val>
          <c:smooth val="0"/>
          <c:extLst>
            <c:ext xmlns:c16="http://schemas.microsoft.com/office/drawing/2014/chart" uri="{C3380CC4-5D6E-409C-BE32-E72D297353CC}">
              <c16:uniqueId val="{0000000C-126F-427D-836B-479172C3E86C}"/>
            </c:ext>
          </c:extLst>
        </c:ser>
        <c:dLbls>
          <c:showLegendKey val="0"/>
          <c:showVal val="1"/>
          <c:showCatName val="0"/>
          <c:showSerName val="0"/>
          <c:showPercent val="0"/>
          <c:showBubbleSize val="0"/>
        </c:dLbls>
        <c:marker val="1"/>
        <c:smooth val="0"/>
        <c:axId val="216318336"/>
        <c:axId val="216320640"/>
      </c:lineChart>
      <c:catAx>
        <c:axId val="216318336"/>
        <c:scaling>
          <c:orientation val="minMax"/>
        </c:scaling>
        <c:delete val="0"/>
        <c:axPos val="b"/>
        <c:numFmt formatCode="General" sourceLinked="1"/>
        <c:majorTickMark val="out"/>
        <c:minorTickMark val="none"/>
        <c:tickLblPos val="nextTo"/>
        <c:spPr>
          <a:ln w="2467">
            <a:solidFill>
              <a:schemeClr val="accent3"/>
            </a:solidFill>
            <a:prstDash val="solid"/>
          </a:ln>
        </c:spPr>
        <c:txPr>
          <a:bodyPr rot="0" vert="horz"/>
          <a:lstStyle/>
          <a:p>
            <a:pPr>
              <a:defRPr/>
            </a:pPr>
            <a:endParaRPr lang="fr-FR"/>
          </a:p>
        </c:txPr>
        <c:crossAx val="216320640"/>
        <c:crosses val="autoZero"/>
        <c:auto val="1"/>
        <c:lblAlgn val="ctr"/>
        <c:lblOffset val="100"/>
        <c:tickLblSkip val="1"/>
        <c:tickMarkSkip val="1"/>
        <c:noMultiLvlLbl val="0"/>
      </c:catAx>
      <c:valAx>
        <c:axId val="216320640"/>
        <c:scaling>
          <c:orientation val="minMax"/>
        </c:scaling>
        <c:delete val="1"/>
        <c:axPos val="l"/>
        <c:numFmt formatCode="0.0%" sourceLinked="1"/>
        <c:majorTickMark val="out"/>
        <c:minorTickMark val="none"/>
        <c:tickLblPos val="nextTo"/>
        <c:crossAx val="216318336"/>
        <c:crosses val="autoZero"/>
        <c:crossBetween val="between"/>
      </c:valAx>
      <c:spPr>
        <a:noFill/>
        <a:ln w="19739">
          <a:noFill/>
        </a:ln>
      </c:spPr>
    </c:plotArea>
    <c:plotVisOnly val="1"/>
    <c:dispBlanksAs val="gap"/>
    <c:showDLblsOverMax val="0"/>
  </c:chart>
  <c:spPr>
    <a:noFill/>
    <a:ln>
      <a:noFill/>
    </a:ln>
  </c:spPr>
  <c:txPr>
    <a:bodyPr/>
    <a:lstStyle/>
    <a:p>
      <a:pPr>
        <a:defRPr sz="800" b="1" i="0" u="none" strike="noStrike" kern="0" baseline="0">
          <a:solidFill>
            <a:schemeClr val="tx1"/>
          </a:solidFill>
          <a:latin typeface="Arial"/>
          <a:ea typeface="Arial"/>
          <a:cs typeface="Arial"/>
        </a:defRPr>
      </a:pPr>
      <a:endParaRPr lang="fr-FR"/>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0C5ADE5-74FE-4520-9719-DFD7041C825D}"/>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A6027AD-B5D5-43BF-833A-F3E674B74634}"/>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C5E468B4-A1C9-4457-9FBE-5DBC9F11652C}" type="datetimeFigureOut">
              <a:rPr lang="fr-FR" smtClean="0"/>
              <a:t>20/09/2019</a:t>
            </a:fld>
            <a:endParaRPr lang="fr-FR"/>
          </a:p>
        </p:txBody>
      </p:sp>
      <p:sp>
        <p:nvSpPr>
          <p:cNvPr id="4" name="Espace réservé du pied de page 3">
            <a:extLst>
              <a:ext uri="{FF2B5EF4-FFF2-40B4-BE49-F238E27FC236}">
                <a16:creationId xmlns:a16="http://schemas.microsoft.com/office/drawing/2014/main" id="{9E3E1570-32AA-42BD-A5B8-08E996308F89}"/>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6EA84FC-A5B6-4D74-AA84-B6C66F05187B}"/>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D3151401-31A8-4A19-AE34-4A2819BEEF12}" type="slidenum">
              <a:rPr lang="fr-FR" smtClean="0"/>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D91F375-ABD4-43B0-95A2-6A338A4A5C04}" type="datetimeFigureOut">
              <a:rPr lang="fr-FR" smtClean="0"/>
              <a:t>20/09/2019</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3EF5842-04F3-4695-8C7E-60D49603CB5D}" type="slidenum">
              <a:rPr lang="fr-FR" smtClean="0"/>
              <a:t>‹N°›</a:t>
            </a:fld>
            <a:endParaRPr lang="fr-FR"/>
          </a:p>
        </p:txBody>
      </p:sp>
    </p:spTree>
    <p:extLst>
      <p:ext uri="{BB962C8B-B14F-4D97-AF65-F5344CB8AC3E}">
        <p14:creationId xmlns:p14="http://schemas.microsoft.com/office/powerpoint/2010/main" val="1319601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30</a:t>
            </a:fld>
            <a:endParaRPr lang="fr-FR"/>
          </a:p>
        </p:txBody>
      </p:sp>
    </p:spTree>
    <p:extLst>
      <p:ext uri="{BB962C8B-B14F-4D97-AF65-F5344CB8AC3E}">
        <p14:creationId xmlns:p14="http://schemas.microsoft.com/office/powerpoint/2010/main" val="3432654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39</a:t>
            </a:fld>
            <a:endParaRPr lang="fr-FR"/>
          </a:p>
        </p:txBody>
      </p:sp>
    </p:spTree>
    <p:extLst>
      <p:ext uri="{BB962C8B-B14F-4D97-AF65-F5344CB8AC3E}">
        <p14:creationId xmlns:p14="http://schemas.microsoft.com/office/powerpoint/2010/main" val="263393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40</a:t>
            </a:fld>
            <a:endParaRPr lang="fr-FR"/>
          </a:p>
        </p:txBody>
      </p:sp>
    </p:spTree>
    <p:extLst>
      <p:ext uri="{BB962C8B-B14F-4D97-AF65-F5344CB8AC3E}">
        <p14:creationId xmlns:p14="http://schemas.microsoft.com/office/powerpoint/2010/main" val="788177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41</a:t>
            </a:fld>
            <a:endParaRPr lang="fr-FR"/>
          </a:p>
        </p:txBody>
      </p:sp>
    </p:spTree>
    <p:extLst>
      <p:ext uri="{BB962C8B-B14F-4D97-AF65-F5344CB8AC3E}">
        <p14:creationId xmlns:p14="http://schemas.microsoft.com/office/powerpoint/2010/main" val="174639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42</a:t>
            </a:fld>
            <a:endParaRPr lang="fr-FR"/>
          </a:p>
        </p:txBody>
      </p:sp>
    </p:spTree>
    <p:extLst>
      <p:ext uri="{BB962C8B-B14F-4D97-AF65-F5344CB8AC3E}">
        <p14:creationId xmlns:p14="http://schemas.microsoft.com/office/powerpoint/2010/main" val="408452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43</a:t>
            </a:fld>
            <a:endParaRPr lang="fr-FR"/>
          </a:p>
        </p:txBody>
      </p:sp>
    </p:spTree>
    <p:extLst>
      <p:ext uri="{BB962C8B-B14F-4D97-AF65-F5344CB8AC3E}">
        <p14:creationId xmlns:p14="http://schemas.microsoft.com/office/powerpoint/2010/main" val="300634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44</a:t>
            </a:fld>
            <a:endParaRPr lang="fr-FR"/>
          </a:p>
        </p:txBody>
      </p:sp>
    </p:spTree>
    <p:extLst>
      <p:ext uri="{BB962C8B-B14F-4D97-AF65-F5344CB8AC3E}">
        <p14:creationId xmlns:p14="http://schemas.microsoft.com/office/powerpoint/2010/main" val="1712742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45</a:t>
            </a:fld>
            <a:endParaRPr lang="fr-FR"/>
          </a:p>
        </p:txBody>
      </p:sp>
    </p:spTree>
    <p:extLst>
      <p:ext uri="{BB962C8B-B14F-4D97-AF65-F5344CB8AC3E}">
        <p14:creationId xmlns:p14="http://schemas.microsoft.com/office/powerpoint/2010/main" val="3088036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46</a:t>
            </a:fld>
            <a:endParaRPr lang="fr-FR"/>
          </a:p>
        </p:txBody>
      </p:sp>
    </p:spTree>
    <p:extLst>
      <p:ext uri="{BB962C8B-B14F-4D97-AF65-F5344CB8AC3E}">
        <p14:creationId xmlns:p14="http://schemas.microsoft.com/office/powerpoint/2010/main" val="2684470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47</a:t>
            </a:fld>
            <a:endParaRPr lang="fr-FR"/>
          </a:p>
        </p:txBody>
      </p:sp>
    </p:spTree>
    <p:extLst>
      <p:ext uri="{BB962C8B-B14F-4D97-AF65-F5344CB8AC3E}">
        <p14:creationId xmlns:p14="http://schemas.microsoft.com/office/powerpoint/2010/main" val="3437428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48</a:t>
            </a:fld>
            <a:endParaRPr lang="fr-FR"/>
          </a:p>
        </p:txBody>
      </p:sp>
    </p:spTree>
    <p:extLst>
      <p:ext uri="{BB962C8B-B14F-4D97-AF65-F5344CB8AC3E}">
        <p14:creationId xmlns:p14="http://schemas.microsoft.com/office/powerpoint/2010/main" val="141555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31</a:t>
            </a:fld>
            <a:endParaRPr lang="fr-FR"/>
          </a:p>
        </p:txBody>
      </p:sp>
    </p:spTree>
    <p:extLst>
      <p:ext uri="{BB962C8B-B14F-4D97-AF65-F5344CB8AC3E}">
        <p14:creationId xmlns:p14="http://schemas.microsoft.com/office/powerpoint/2010/main" val="338875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32</a:t>
            </a:fld>
            <a:endParaRPr lang="fr-FR"/>
          </a:p>
        </p:txBody>
      </p:sp>
    </p:spTree>
    <p:extLst>
      <p:ext uri="{BB962C8B-B14F-4D97-AF65-F5344CB8AC3E}">
        <p14:creationId xmlns:p14="http://schemas.microsoft.com/office/powerpoint/2010/main" val="690244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33</a:t>
            </a:fld>
            <a:endParaRPr lang="fr-FR"/>
          </a:p>
        </p:txBody>
      </p:sp>
    </p:spTree>
    <p:extLst>
      <p:ext uri="{BB962C8B-B14F-4D97-AF65-F5344CB8AC3E}">
        <p14:creationId xmlns:p14="http://schemas.microsoft.com/office/powerpoint/2010/main" val="134799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34</a:t>
            </a:fld>
            <a:endParaRPr lang="fr-FR"/>
          </a:p>
        </p:txBody>
      </p:sp>
    </p:spTree>
    <p:extLst>
      <p:ext uri="{BB962C8B-B14F-4D97-AF65-F5344CB8AC3E}">
        <p14:creationId xmlns:p14="http://schemas.microsoft.com/office/powerpoint/2010/main" val="249952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35</a:t>
            </a:fld>
            <a:endParaRPr lang="fr-FR"/>
          </a:p>
        </p:txBody>
      </p:sp>
    </p:spTree>
    <p:extLst>
      <p:ext uri="{BB962C8B-B14F-4D97-AF65-F5344CB8AC3E}">
        <p14:creationId xmlns:p14="http://schemas.microsoft.com/office/powerpoint/2010/main" val="3029001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36</a:t>
            </a:fld>
            <a:endParaRPr lang="fr-FR"/>
          </a:p>
        </p:txBody>
      </p:sp>
    </p:spTree>
    <p:extLst>
      <p:ext uri="{BB962C8B-B14F-4D97-AF65-F5344CB8AC3E}">
        <p14:creationId xmlns:p14="http://schemas.microsoft.com/office/powerpoint/2010/main" val="204491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37</a:t>
            </a:fld>
            <a:endParaRPr lang="fr-FR"/>
          </a:p>
        </p:txBody>
      </p:sp>
    </p:spTree>
    <p:extLst>
      <p:ext uri="{BB962C8B-B14F-4D97-AF65-F5344CB8AC3E}">
        <p14:creationId xmlns:p14="http://schemas.microsoft.com/office/powerpoint/2010/main" val="95653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3EF5842-04F3-4695-8C7E-60D49603CB5D}" type="slidenum">
              <a:rPr lang="fr-FR" smtClean="0"/>
              <a:t>38</a:t>
            </a:fld>
            <a:endParaRPr lang="fr-FR"/>
          </a:p>
        </p:txBody>
      </p:sp>
    </p:spTree>
    <p:extLst>
      <p:ext uri="{BB962C8B-B14F-4D97-AF65-F5344CB8AC3E}">
        <p14:creationId xmlns:p14="http://schemas.microsoft.com/office/powerpoint/2010/main" val="553323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8.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VISUAL">
    <p:spTree>
      <p:nvGrpSpPr>
        <p:cNvPr id="1" name=""/>
        <p:cNvGrpSpPr/>
        <p:nvPr/>
      </p:nvGrpSpPr>
      <p:grpSpPr>
        <a:xfrm>
          <a:off x="0" y="0"/>
          <a:ext cx="0" cy="0"/>
          <a:chOff x="0" y="0"/>
          <a:chExt cx="0" cy="0"/>
        </a:xfrm>
      </p:grpSpPr>
      <p:pic>
        <p:nvPicPr>
          <p:cNvPr id="1024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3738" y="5324365"/>
            <a:ext cx="9140262" cy="153363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noProof="0" dirty="0">
              <a:solidFill>
                <a:schemeClr val="bg1"/>
              </a:solidFill>
            </a:endParaRPr>
          </a:p>
        </p:txBody>
      </p:sp>
      <p:sp>
        <p:nvSpPr>
          <p:cNvPr id="16" name="Rectangle 15"/>
          <p:cNvSpPr/>
          <p:nvPr userDrawn="1"/>
        </p:nvSpPr>
        <p:spPr>
          <a:xfrm>
            <a:off x="1072183" y="5022701"/>
            <a:ext cx="3492000" cy="603328"/>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000" noProof="0" dirty="0">
              <a:solidFill>
                <a:schemeClr val="accent5"/>
              </a:solidFill>
            </a:endParaRPr>
          </a:p>
        </p:txBody>
      </p:sp>
      <p:sp>
        <p:nvSpPr>
          <p:cNvPr id="2" name="Titre 1"/>
          <p:cNvSpPr>
            <a:spLocks noGrp="1"/>
          </p:cNvSpPr>
          <p:nvPr>
            <p:ph type="ctrTitle" hasCustomPrompt="1"/>
          </p:nvPr>
        </p:nvSpPr>
        <p:spPr>
          <a:xfrm>
            <a:off x="390203" y="255589"/>
            <a:ext cx="5328592" cy="864000"/>
          </a:xfrm>
        </p:spPr>
        <p:txBody>
          <a:bodyPr anchor="t">
            <a:noAutofit/>
          </a:bodyPr>
          <a:lstStyle>
            <a:lvl1pPr algn="l">
              <a:lnSpc>
                <a:spcPct val="85000"/>
              </a:lnSpc>
              <a:defRPr sz="3600" b="1" cap="all" baseline="0">
                <a:solidFill>
                  <a:schemeClr val="bg1"/>
                </a:solidFill>
              </a:defRPr>
            </a:lvl1pPr>
          </a:lstStyle>
          <a:p>
            <a:r>
              <a:rPr lang="en-GB" noProof="0" dirty="0"/>
              <a:t>presentation title </a:t>
            </a:r>
            <a:br>
              <a:rPr lang="en-GB" noProof="0" dirty="0"/>
            </a:br>
            <a:r>
              <a:rPr lang="en-GB" noProof="0" dirty="0"/>
              <a:t>on multi-lines</a:t>
            </a:r>
          </a:p>
        </p:txBody>
      </p:sp>
      <p:sp>
        <p:nvSpPr>
          <p:cNvPr id="3" name="Sous-titre 2"/>
          <p:cNvSpPr>
            <a:spLocks noGrp="1"/>
          </p:cNvSpPr>
          <p:nvPr>
            <p:ph type="subTitle" idx="1" hasCustomPrompt="1"/>
          </p:nvPr>
        </p:nvSpPr>
        <p:spPr>
          <a:xfrm>
            <a:off x="390203" y="1143794"/>
            <a:ext cx="5328000" cy="432000"/>
          </a:xfrm>
        </p:spPr>
        <p:txBody>
          <a:bodyPr anchor="ctr">
            <a:normAutofit/>
          </a:bodyPr>
          <a:lstStyle>
            <a:lvl1pPr marL="0" indent="0" algn="l">
              <a:buNone/>
              <a:defRPr sz="250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sp>
        <p:nvSpPr>
          <p:cNvPr id="11" name="Espace réservé du texte 2"/>
          <p:cNvSpPr>
            <a:spLocks noGrp="1"/>
          </p:cNvSpPr>
          <p:nvPr>
            <p:ph type="body" idx="13" hasCustomPrompt="1"/>
          </p:nvPr>
        </p:nvSpPr>
        <p:spPr>
          <a:xfrm>
            <a:off x="1231057" y="5112168"/>
            <a:ext cx="3168000" cy="216000"/>
          </a:xfrm>
        </p:spPr>
        <p:txBody>
          <a:bodyPr anchor="ctr">
            <a:normAutofit/>
          </a:bodyPr>
          <a:lstStyle>
            <a:lvl1pPr marL="0" indent="0" algn="l">
              <a:buNone/>
              <a:defRPr sz="14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GB" noProof="0" dirty="0"/>
              <a:t>author’s name</a:t>
            </a:r>
          </a:p>
        </p:txBody>
      </p:sp>
      <p:sp>
        <p:nvSpPr>
          <p:cNvPr id="12" name="Espace réservé du texte 2"/>
          <p:cNvSpPr>
            <a:spLocks noGrp="1"/>
          </p:cNvSpPr>
          <p:nvPr>
            <p:ph type="body" idx="14" hasCustomPrompt="1"/>
          </p:nvPr>
        </p:nvSpPr>
        <p:spPr>
          <a:xfrm>
            <a:off x="1231057" y="5335688"/>
            <a:ext cx="3168000" cy="216000"/>
          </a:xfrm>
        </p:spPr>
        <p:txBody>
          <a:bodyPr anchor="ctr">
            <a:normAutofit/>
          </a:bodyPr>
          <a:lstStyle>
            <a:lvl1pPr marL="0" indent="0" algn="l">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GB" noProof="0" dirty="0"/>
              <a:t>Location, 00/00/2015</a:t>
            </a:r>
          </a:p>
        </p:txBody>
      </p:sp>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5725630" y="5995988"/>
            <a:ext cx="2896664" cy="219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ChristineB\Seenk-D\BNPP\2015-02\PPT_43-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07975" y="5799137"/>
            <a:ext cx="2959100" cy="6127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0" y="0"/>
            <a:ext cx="9144000" cy="6858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Tree>
    <p:extLst>
      <p:ext uri="{BB962C8B-B14F-4D97-AF65-F5344CB8AC3E}">
        <p14:creationId xmlns:p14="http://schemas.microsoft.com/office/powerpoint/2010/main" val="303469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157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06" y="0"/>
            <a:ext cx="914169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userDrawn="1"/>
        </p:nvSpPr>
        <p:spPr>
          <a:xfrm>
            <a:off x="2743225" y="1806724"/>
            <a:ext cx="3636000" cy="3168000"/>
          </a:xfrm>
          <a:prstGeom prst="rect">
            <a:avLst/>
          </a:prstGeom>
          <a:solidFill>
            <a:schemeClr val="accent1"/>
          </a:solidFill>
          <a:ln>
            <a:noFill/>
          </a:ln>
        </p:spPr>
        <p:txBody>
          <a:bodyPr wrap="square" lIns="324000" tIns="216000" rIns="0" bIns="0" rtlCol="0">
            <a:noAutofit/>
          </a:bodyPr>
          <a:lstStyle/>
          <a:p>
            <a:pPr algn="l">
              <a:spcAft>
                <a:spcPts val="600"/>
              </a:spcAft>
            </a:pPr>
            <a:r>
              <a:rPr lang="en-GB" sz="4000" b="0" i="0" u="none" strike="noStrike" baseline="0" noProof="0" dirty="0">
                <a:solidFill>
                  <a:srgbClr val="FFFFFF"/>
                </a:solidFill>
                <a:latin typeface="+mj-lt"/>
              </a:rPr>
              <a:t>Thanks !</a:t>
            </a:r>
          </a:p>
          <a:p>
            <a:pPr algn="l"/>
            <a:r>
              <a:rPr lang="en-GB" sz="2400" b="0" i="0" u="none" strike="noStrike" baseline="0" noProof="0" dirty="0">
                <a:solidFill>
                  <a:srgbClr val="FFFFFF"/>
                </a:solidFill>
                <a:latin typeface="+mj-lt"/>
              </a:rPr>
              <a:t>BNP PARIBAS</a:t>
            </a:r>
          </a:p>
          <a:p>
            <a:pPr algn="l"/>
            <a:endParaRPr lang="fr-FR" sz="2000" b="0" i="0" u="none" strike="noStrike" baseline="0" noProof="0" dirty="0">
              <a:solidFill>
                <a:srgbClr val="FFFFFF"/>
              </a:solidFill>
              <a:latin typeface="+mj-lt"/>
            </a:endParaRPr>
          </a:p>
          <a:p>
            <a:pPr lvl="1" algn="l"/>
            <a:r>
              <a:rPr lang="fr-FR" sz="1800" b="0" i="0" u="none" strike="noStrike" baseline="0" noProof="0" dirty="0">
                <a:solidFill>
                  <a:srgbClr val="FFFFFF"/>
                </a:solidFill>
                <a:latin typeface="+mj-lt"/>
              </a:rPr>
              <a:t>6 Boulevard des Capucines</a:t>
            </a:r>
          </a:p>
          <a:p>
            <a:pPr lvl="1" algn="l"/>
            <a:r>
              <a:rPr lang="fr-FR" sz="1800" b="0" i="0" u="none" strike="noStrike" baseline="0" noProof="0" dirty="0">
                <a:solidFill>
                  <a:srgbClr val="FFFFFF"/>
                </a:solidFill>
                <a:latin typeface="+mj-lt"/>
              </a:rPr>
              <a:t>75009 Paris</a:t>
            </a:r>
          </a:p>
          <a:p>
            <a:pPr algn="l"/>
            <a:endParaRPr lang="fr-FR" sz="2000" b="0" i="0" u="none" strike="noStrike" baseline="0" noProof="0" dirty="0">
              <a:solidFill>
                <a:srgbClr val="FFFFFF"/>
              </a:solidFill>
              <a:latin typeface="+mj-lt"/>
            </a:endParaRPr>
          </a:p>
          <a:p>
            <a:pPr lvl="1" algn="l"/>
            <a:r>
              <a:rPr lang="en-US" sz="1800" b="0" i="0" u="none" strike="noStrike" baseline="0" noProof="0" dirty="0">
                <a:solidFill>
                  <a:srgbClr val="FFFFFF"/>
                </a:solidFill>
                <a:latin typeface="+mj-lt"/>
              </a:rPr>
              <a:t>MLIST PARIS ITG DATAHUB ST</a:t>
            </a:r>
            <a:endParaRPr lang="fr-FR" sz="1800" b="0" i="0" u="none" strike="noStrike" baseline="0" noProof="0" dirty="0">
              <a:solidFill>
                <a:srgbClr val="FFFFFF"/>
              </a:solidFill>
              <a:latin typeface="+mj-lt"/>
            </a:endParaRPr>
          </a:p>
          <a:p>
            <a:pPr algn="l"/>
            <a:endParaRPr lang="en-GB" sz="2000" b="0" i="0" u="none" strike="noStrike" baseline="0" noProof="0" dirty="0">
              <a:solidFill>
                <a:srgbClr val="FFFFFF"/>
              </a:solidFill>
              <a:latin typeface="+mj-lt"/>
            </a:endParaRPr>
          </a:p>
        </p:txBody>
      </p:sp>
      <p:pic>
        <p:nvPicPr>
          <p:cNvPr id="4" name="Graphique 3" descr="Carte avec repère">
            <a:extLst>
              <a:ext uri="{FF2B5EF4-FFF2-40B4-BE49-F238E27FC236}">
                <a16:creationId xmlns:a16="http://schemas.microsoft.com/office/drawing/2014/main" id="{AEE6E9FA-696C-467C-8AA6-44C419F2F4F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7824" y="3390724"/>
            <a:ext cx="313184" cy="313184"/>
          </a:xfrm>
          <a:prstGeom prst="rect">
            <a:avLst/>
          </a:prstGeom>
        </p:spPr>
      </p:pic>
      <p:pic>
        <p:nvPicPr>
          <p:cNvPr id="6" name="Graphique 5" descr="Courrier">
            <a:extLst>
              <a:ext uri="{FF2B5EF4-FFF2-40B4-BE49-F238E27FC236}">
                <a16:creationId xmlns:a16="http://schemas.microsoft.com/office/drawing/2014/main" id="{882E84DC-FE17-4DDB-A24D-A6215D31AF3D}"/>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87824" y="4175746"/>
            <a:ext cx="313200" cy="313200"/>
          </a:xfrm>
          <a:prstGeom prst="rect">
            <a:avLst/>
          </a:prstGeom>
        </p:spPr>
      </p:pic>
    </p:spTree>
    <p:extLst>
      <p:ext uri="{BB962C8B-B14F-4D97-AF65-F5344CB8AC3E}">
        <p14:creationId xmlns:p14="http://schemas.microsoft.com/office/powerpoint/2010/main" val="2147526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URS">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1"/>
          </p:nvPr>
        </p:nvSpPr>
        <p:spPr/>
        <p:txBody>
          <a:bodyPr/>
          <a:lstStyle/>
          <a:p>
            <a:pPr>
              <a:defRPr/>
            </a:pPr>
            <a:r>
              <a:rPr lang="en-GB" noProof="0"/>
              <a:t>Presentation title</a:t>
            </a:r>
            <a:endParaRPr lang="en-GB" noProof="0" dirty="0"/>
          </a:p>
        </p:txBody>
      </p:sp>
      <p:sp>
        <p:nvSpPr>
          <p:cNvPr id="8" name="Espace réservé du numéro de diapositive 7"/>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sp>
        <p:nvSpPr>
          <p:cNvPr id="10" name="Titre 9"/>
          <p:cNvSpPr>
            <a:spLocks noGrp="1"/>
          </p:cNvSpPr>
          <p:nvPr>
            <p:ph type="title" hasCustomPrompt="1"/>
          </p:nvPr>
        </p:nvSpPr>
        <p:spPr/>
        <p:txBody>
          <a:bodyPr/>
          <a:lstStyle>
            <a:lvl1pPr>
              <a:defRPr/>
            </a:lvl1pPr>
          </a:lstStyle>
          <a:p>
            <a:r>
              <a:rPr lang="en-GB" noProof="0" dirty="0"/>
              <a:t>Colours</a:t>
            </a:r>
          </a:p>
        </p:txBody>
      </p:sp>
      <p:sp>
        <p:nvSpPr>
          <p:cNvPr id="9" name="Text Box 3"/>
          <p:cNvSpPr txBox="1">
            <a:spLocks noChangeArrowheads="1"/>
          </p:cNvSpPr>
          <p:nvPr userDrawn="1"/>
        </p:nvSpPr>
        <p:spPr bwMode="auto">
          <a:xfrm>
            <a:off x="1908176" y="3761210"/>
            <a:ext cx="727075" cy="723906"/>
          </a:xfrm>
          <a:prstGeom prst="rect">
            <a:avLst/>
          </a:prstGeom>
          <a:solidFill>
            <a:srgbClr val="6473A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100</a:t>
            </a:r>
          </a:p>
          <a:p>
            <a:pPr algn="ctr"/>
            <a:r>
              <a:rPr lang="en-GB" altLang="fr-FR" sz="1100" noProof="0" dirty="0">
                <a:solidFill>
                  <a:schemeClr val="bg1"/>
                </a:solidFill>
              </a:rPr>
              <a:t>V 115</a:t>
            </a:r>
          </a:p>
          <a:p>
            <a:pPr algn="ctr"/>
            <a:r>
              <a:rPr lang="en-GB" altLang="fr-FR" sz="1100" noProof="0" dirty="0">
                <a:solidFill>
                  <a:schemeClr val="bg1"/>
                </a:solidFill>
              </a:rPr>
              <a:t>B 175</a:t>
            </a:r>
          </a:p>
        </p:txBody>
      </p:sp>
      <p:sp>
        <p:nvSpPr>
          <p:cNvPr id="12" name="Text Box 4"/>
          <p:cNvSpPr txBox="1">
            <a:spLocks noChangeArrowheads="1"/>
          </p:cNvSpPr>
          <p:nvPr userDrawn="1"/>
        </p:nvSpPr>
        <p:spPr bwMode="auto">
          <a:xfrm>
            <a:off x="1908176" y="1552968"/>
            <a:ext cx="727075" cy="723904"/>
          </a:xfrm>
          <a:prstGeom prst="rect">
            <a:avLst/>
          </a:prstGeom>
          <a:solidFill>
            <a:srgbClr val="4BC8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075</a:t>
            </a:r>
          </a:p>
          <a:p>
            <a:pPr algn="ctr"/>
            <a:r>
              <a:rPr lang="en-GB" altLang="fr-FR" sz="1100" noProof="0" dirty="0">
                <a:solidFill>
                  <a:schemeClr val="bg1"/>
                </a:solidFill>
              </a:rPr>
              <a:t>V 200</a:t>
            </a:r>
          </a:p>
          <a:p>
            <a:pPr algn="ctr"/>
            <a:r>
              <a:rPr lang="en-GB" altLang="fr-FR" sz="1100" noProof="0" dirty="0">
                <a:solidFill>
                  <a:schemeClr val="bg1"/>
                </a:solidFill>
              </a:rPr>
              <a:t>B 220</a:t>
            </a:r>
          </a:p>
        </p:txBody>
      </p:sp>
      <p:sp>
        <p:nvSpPr>
          <p:cNvPr id="13" name="Text Box 5"/>
          <p:cNvSpPr txBox="1">
            <a:spLocks noChangeArrowheads="1"/>
          </p:cNvSpPr>
          <p:nvPr userDrawn="1"/>
        </p:nvSpPr>
        <p:spPr bwMode="auto">
          <a:xfrm>
            <a:off x="3854451" y="1552968"/>
            <a:ext cx="727075" cy="723904"/>
          </a:xfrm>
          <a:prstGeom prst="rect">
            <a:avLst/>
          </a:prstGeom>
          <a:solidFill>
            <a:srgbClr val="F0F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240</a:t>
            </a:r>
          </a:p>
          <a:p>
            <a:pPr algn="ctr"/>
            <a:r>
              <a:rPr lang="en-GB" altLang="fr-FR" sz="1100" noProof="0" dirty="0">
                <a:solidFill>
                  <a:schemeClr val="bg1"/>
                </a:solidFill>
              </a:rPr>
              <a:t>V 240</a:t>
            </a:r>
          </a:p>
          <a:p>
            <a:pPr algn="ctr"/>
            <a:r>
              <a:rPr lang="en-GB" altLang="fr-FR" sz="1100" noProof="0" dirty="0">
                <a:solidFill>
                  <a:schemeClr val="bg1"/>
                </a:solidFill>
              </a:rPr>
              <a:t>B 080</a:t>
            </a:r>
          </a:p>
        </p:txBody>
      </p:sp>
      <p:sp>
        <p:nvSpPr>
          <p:cNvPr id="14" name="Text Box 6"/>
          <p:cNvSpPr txBox="1">
            <a:spLocks noChangeArrowheads="1"/>
          </p:cNvSpPr>
          <p:nvPr userDrawn="1"/>
        </p:nvSpPr>
        <p:spPr bwMode="auto">
          <a:xfrm>
            <a:off x="3854451" y="2657089"/>
            <a:ext cx="727075" cy="723904"/>
          </a:xfrm>
          <a:prstGeom prst="rect">
            <a:avLst/>
          </a:prstGeom>
          <a:solidFill>
            <a:srgbClr val="DCDC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220</a:t>
            </a:r>
          </a:p>
          <a:p>
            <a:pPr algn="ctr"/>
            <a:r>
              <a:rPr lang="en-GB" altLang="fr-FR" sz="1100" noProof="0" dirty="0">
                <a:solidFill>
                  <a:schemeClr val="bg1"/>
                </a:solidFill>
              </a:rPr>
              <a:t>V 220</a:t>
            </a:r>
          </a:p>
          <a:p>
            <a:pPr algn="ctr"/>
            <a:r>
              <a:rPr lang="en-GB" altLang="fr-FR" sz="1100" noProof="0" dirty="0">
                <a:solidFill>
                  <a:schemeClr val="bg1"/>
                </a:solidFill>
              </a:rPr>
              <a:t>B 030</a:t>
            </a:r>
          </a:p>
        </p:txBody>
      </p:sp>
      <p:sp>
        <p:nvSpPr>
          <p:cNvPr id="15" name="Text Box 7"/>
          <p:cNvSpPr txBox="1">
            <a:spLocks noChangeArrowheads="1"/>
          </p:cNvSpPr>
          <p:nvPr userDrawn="1"/>
        </p:nvSpPr>
        <p:spPr bwMode="auto">
          <a:xfrm>
            <a:off x="3854451" y="3761210"/>
            <a:ext cx="727075" cy="723906"/>
          </a:xfrm>
          <a:prstGeom prst="rect">
            <a:avLst/>
          </a:prstGeom>
          <a:solidFill>
            <a:srgbClr val="E6A0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230</a:t>
            </a:r>
          </a:p>
          <a:p>
            <a:pPr algn="ctr"/>
            <a:r>
              <a:rPr lang="en-GB" altLang="fr-FR" sz="1100" noProof="0" dirty="0">
                <a:solidFill>
                  <a:schemeClr val="bg1"/>
                </a:solidFill>
              </a:rPr>
              <a:t>V 160</a:t>
            </a:r>
          </a:p>
          <a:p>
            <a:pPr algn="ctr"/>
            <a:r>
              <a:rPr lang="en-GB" altLang="fr-FR" sz="1100" noProof="0" dirty="0">
                <a:solidFill>
                  <a:schemeClr val="bg1"/>
                </a:solidFill>
              </a:rPr>
              <a:t>B 030</a:t>
            </a:r>
          </a:p>
        </p:txBody>
      </p:sp>
      <p:sp>
        <p:nvSpPr>
          <p:cNvPr id="16" name="Text Box 8"/>
          <p:cNvSpPr txBox="1">
            <a:spLocks noChangeArrowheads="1"/>
          </p:cNvSpPr>
          <p:nvPr userDrawn="1"/>
        </p:nvSpPr>
        <p:spPr bwMode="auto">
          <a:xfrm>
            <a:off x="3854451" y="4865334"/>
            <a:ext cx="727075" cy="723906"/>
          </a:xfrm>
          <a:prstGeom prst="rect">
            <a:avLst/>
          </a:prstGeom>
          <a:solidFill>
            <a:srgbClr val="DC7D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220</a:t>
            </a:r>
          </a:p>
          <a:p>
            <a:pPr algn="ctr"/>
            <a:r>
              <a:rPr lang="en-GB" altLang="fr-FR" sz="1100" noProof="0" dirty="0">
                <a:solidFill>
                  <a:schemeClr val="bg1"/>
                </a:solidFill>
              </a:rPr>
              <a:t>V 125</a:t>
            </a:r>
          </a:p>
          <a:p>
            <a:pPr algn="ctr"/>
            <a:r>
              <a:rPr lang="en-GB" altLang="fr-FR" sz="1100" noProof="0" dirty="0">
                <a:solidFill>
                  <a:schemeClr val="bg1"/>
                </a:solidFill>
              </a:rPr>
              <a:t>B 050</a:t>
            </a:r>
          </a:p>
        </p:txBody>
      </p:sp>
      <p:sp>
        <p:nvSpPr>
          <p:cNvPr id="17" name="Text Box 9"/>
          <p:cNvSpPr txBox="1">
            <a:spLocks noChangeArrowheads="1"/>
          </p:cNvSpPr>
          <p:nvPr userDrawn="1"/>
        </p:nvSpPr>
        <p:spPr bwMode="auto">
          <a:xfrm>
            <a:off x="5726114" y="1552968"/>
            <a:ext cx="727075" cy="723904"/>
          </a:xfrm>
          <a:prstGeom prst="rect">
            <a:avLst/>
          </a:prstGeom>
          <a:solidFill>
            <a:srgbClr val="D2DC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210</a:t>
            </a:r>
          </a:p>
          <a:p>
            <a:pPr algn="ctr"/>
            <a:r>
              <a:rPr lang="en-GB" altLang="fr-FR" sz="1100" noProof="0" dirty="0">
                <a:solidFill>
                  <a:schemeClr val="bg1"/>
                </a:solidFill>
              </a:rPr>
              <a:t>V 220</a:t>
            </a:r>
          </a:p>
          <a:p>
            <a:pPr algn="ctr"/>
            <a:r>
              <a:rPr lang="en-GB" altLang="fr-FR" sz="1100" noProof="0" dirty="0">
                <a:solidFill>
                  <a:schemeClr val="bg1"/>
                </a:solidFill>
              </a:rPr>
              <a:t>B 170</a:t>
            </a:r>
          </a:p>
        </p:txBody>
      </p:sp>
      <p:sp>
        <p:nvSpPr>
          <p:cNvPr id="18" name="Text Box 10"/>
          <p:cNvSpPr txBox="1">
            <a:spLocks noChangeArrowheads="1"/>
          </p:cNvSpPr>
          <p:nvPr userDrawn="1"/>
        </p:nvSpPr>
        <p:spPr bwMode="auto">
          <a:xfrm>
            <a:off x="5726114" y="2657089"/>
            <a:ext cx="727075" cy="723904"/>
          </a:xfrm>
          <a:prstGeom prst="rect">
            <a:avLst/>
          </a:prstGeom>
          <a:solidFill>
            <a:srgbClr val="A0C873"/>
          </a:solidFill>
          <a:ln>
            <a:noFill/>
          </a:ln>
          <a:effectLst/>
          <a:extLst/>
        </p:spPr>
        <p:txBody>
          <a:bodyPr lIns="0" tIns="0" rIns="0" bIns="0" anchor="ctr"/>
          <a:lstStyle/>
          <a:p>
            <a:pPr algn="ctr"/>
            <a:r>
              <a:rPr lang="en-GB" altLang="fr-FR" sz="1100" noProof="0" dirty="0">
                <a:solidFill>
                  <a:schemeClr val="bg1"/>
                </a:solidFill>
              </a:rPr>
              <a:t>R 160</a:t>
            </a:r>
          </a:p>
          <a:p>
            <a:pPr algn="ctr"/>
            <a:r>
              <a:rPr lang="en-GB" altLang="fr-FR" sz="1100" noProof="0" dirty="0">
                <a:solidFill>
                  <a:schemeClr val="bg1"/>
                </a:solidFill>
              </a:rPr>
              <a:t>V 200</a:t>
            </a:r>
          </a:p>
          <a:p>
            <a:pPr algn="ctr"/>
            <a:r>
              <a:rPr lang="en-GB" altLang="fr-FR" sz="1100" noProof="0" dirty="0">
                <a:solidFill>
                  <a:schemeClr val="bg1"/>
                </a:solidFill>
              </a:rPr>
              <a:t>B 115</a:t>
            </a:r>
          </a:p>
        </p:txBody>
      </p:sp>
      <p:sp>
        <p:nvSpPr>
          <p:cNvPr id="19" name="Text Box 11"/>
          <p:cNvSpPr txBox="1">
            <a:spLocks noChangeArrowheads="1"/>
          </p:cNvSpPr>
          <p:nvPr userDrawn="1"/>
        </p:nvSpPr>
        <p:spPr bwMode="auto">
          <a:xfrm>
            <a:off x="5726114" y="3761210"/>
            <a:ext cx="727075" cy="723906"/>
          </a:xfrm>
          <a:prstGeom prst="rect">
            <a:avLst/>
          </a:prstGeom>
          <a:solidFill>
            <a:srgbClr val="64A05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100</a:t>
            </a:r>
          </a:p>
          <a:p>
            <a:pPr algn="ctr"/>
            <a:r>
              <a:rPr lang="en-GB" altLang="fr-FR" sz="1100" noProof="0" dirty="0">
                <a:solidFill>
                  <a:schemeClr val="bg1"/>
                </a:solidFill>
              </a:rPr>
              <a:t>V 160</a:t>
            </a:r>
          </a:p>
          <a:p>
            <a:pPr algn="ctr"/>
            <a:r>
              <a:rPr lang="en-GB" altLang="fr-FR" sz="1100" noProof="0" dirty="0">
                <a:solidFill>
                  <a:schemeClr val="bg1"/>
                </a:solidFill>
              </a:rPr>
              <a:t>B 090</a:t>
            </a:r>
          </a:p>
        </p:txBody>
      </p:sp>
      <p:sp>
        <p:nvSpPr>
          <p:cNvPr id="20" name="Text Box 12"/>
          <p:cNvSpPr txBox="1">
            <a:spLocks noChangeArrowheads="1"/>
          </p:cNvSpPr>
          <p:nvPr userDrawn="1"/>
        </p:nvSpPr>
        <p:spPr bwMode="auto">
          <a:xfrm>
            <a:off x="1908176" y="4865334"/>
            <a:ext cx="727075" cy="723906"/>
          </a:xfrm>
          <a:prstGeom prst="rect">
            <a:avLst/>
          </a:prstGeom>
          <a:solidFill>
            <a:srgbClr val="505A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080</a:t>
            </a:r>
          </a:p>
          <a:p>
            <a:pPr algn="ctr"/>
            <a:r>
              <a:rPr lang="en-GB" altLang="fr-FR" sz="1100" noProof="0" dirty="0">
                <a:solidFill>
                  <a:schemeClr val="bg1"/>
                </a:solidFill>
              </a:rPr>
              <a:t>V 090</a:t>
            </a:r>
          </a:p>
          <a:p>
            <a:pPr algn="ctr"/>
            <a:r>
              <a:rPr lang="en-GB" altLang="fr-FR" sz="1100" noProof="0" dirty="0">
                <a:solidFill>
                  <a:schemeClr val="bg1"/>
                </a:solidFill>
              </a:rPr>
              <a:t>B 155</a:t>
            </a:r>
          </a:p>
        </p:txBody>
      </p:sp>
      <p:sp>
        <p:nvSpPr>
          <p:cNvPr id="21" name="Text Box 13"/>
          <p:cNvSpPr txBox="1">
            <a:spLocks noChangeArrowheads="1"/>
          </p:cNvSpPr>
          <p:nvPr userDrawn="1"/>
        </p:nvSpPr>
        <p:spPr bwMode="auto">
          <a:xfrm>
            <a:off x="1908176" y="2657089"/>
            <a:ext cx="727075" cy="723904"/>
          </a:xfrm>
          <a:prstGeom prst="rect">
            <a:avLst/>
          </a:prstGeom>
          <a:solidFill>
            <a:srgbClr val="28A5C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040</a:t>
            </a:r>
          </a:p>
          <a:p>
            <a:pPr algn="ctr"/>
            <a:r>
              <a:rPr lang="en-GB" altLang="fr-FR" sz="1100" noProof="0" dirty="0">
                <a:solidFill>
                  <a:schemeClr val="bg1"/>
                </a:solidFill>
              </a:rPr>
              <a:t>V 165</a:t>
            </a:r>
          </a:p>
          <a:p>
            <a:pPr algn="ctr"/>
            <a:r>
              <a:rPr lang="en-GB" altLang="fr-FR" sz="1100" noProof="0" dirty="0">
                <a:solidFill>
                  <a:schemeClr val="bg1"/>
                </a:solidFill>
              </a:rPr>
              <a:t>B 195</a:t>
            </a:r>
          </a:p>
        </p:txBody>
      </p:sp>
      <p:sp>
        <p:nvSpPr>
          <p:cNvPr id="22" name="Text Box 14"/>
          <p:cNvSpPr txBox="1">
            <a:spLocks noChangeArrowheads="1"/>
          </p:cNvSpPr>
          <p:nvPr userDrawn="1"/>
        </p:nvSpPr>
        <p:spPr bwMode="auto">
          <a:xfrm>
            <a:off x="5726114" y="4865334"/>
            <a:ext cx="727075" cy="723906"/>
          </a:xfrm>
          <a:prstGeom prst="rect">
            <a:avLst/>
          </a:prstGeom>
          <a:solidFill>
            <a:srgbClr val="3C914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060</a:t>
            </a:r>
          </a:p>
          <a:p>
            <a:pPr algn="ctr"/>
            <a:r>
              <a:rPr lang="en-GB" altLang="fr-FR" sz="1100" noProof="0" dirty="0">
                <a:solidFill>
                  <a:schemeClr val="bg1"/>
                </a:solidFill>
              </a:rPr>
              <a:t>V 145</a:t>
            </a:r>
          </a:p>
          <a:p>
            <a:pPr algn="ctr"/>
            <a:r>
              <a:rPr lang="en-GB" altLang="fr-FR" sz="1100" noProof="0" dirty="0">
                <a:solidFill>
                  <a:schemeClr val="bg1"/>
                </a:solidFill>
              </a:rPr>
              <a:t>B 070</a:t>
            </a:r>
          </a:p>
        </p:txBody>
      </p:sp>
      <p:sp>
        <p:nvSpPr>
          <p:cNvPr id="23" name="Text Box 15"/>
          <p:cNvSpPr txBox="1">
            <a:spLocks noChangeArrowheads="1"/>
          </p:cNvSpPr>
          <p:nvPr userDrawn="1"/>
        </p:nvSpPr>
        <p:spPr bwMode="auto">
          <a:xfrm>
            <a:off x="7435851" y="4865334"/>
            <a:ext cx="727075" cy="723906"/>
          </a:xfrm>
          <a:prstGeom prst="rect">
            <a:avLst/>
          </a:prstGeom>
          <a:solidFill>
            <a:srgbClr val="82A44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1100" noProof="0" dirty="0">
                <a:solidFill>
                  <a:schemeClr val="bg1"/>
                </a:solidFill>
              </a:rPr>
              <a:t>R 130</a:t>
            </a:r>
          </a:p>
          <a:p>
            <a:pPr algn="ctr"/>
            <a:r>
              <a:rPr lang="en-GB" altLang="fr-FR" sz="1100" noProof="0" dirty="0">
                <a:solidFill>
                  <a:schemeClr val="bg1"/>
                </a:solidFill>
              </a:rPr>
              <a:t>V 164</a:t>
            </a:r>
          </a:p>
          <a:p>
            <a:pPr algn="ctr"/>
            <a:r>
              <a:rPr lang="en-GB" altLang="fr-FR" sz="1100" noProof="0" dirty="0">
                <a:solidFill>
                  <a:schemeClr val="bg1"/>
                </a:solidFill>
              </a:rPr>
              <a:t>B 074</a:t>
            </a:r>
          </a:p>
        </p:txBody>
      </p:sp>
      <p:cxnSp>
        <p:nvCxnSpPr>
          <p:cNvPr id="24" name="Connecteur droit 23"/>
          <p:cNvCxnSpPr/>
          <p:nvPr userDrawn="1"/>
        </p:nvCxnSpPr>
        <p:spPr>
          <a:xfrm>
            <a:off x="342578" y="879000"/>
            <a:ext cx="846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62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S CONSTRUCTION">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1"/>
          </p:nvPr>
        </p:nvSpPr>
        <p:spPr/>
        <p:txBody>
          <a:bodyPr/>
          <a:lstStyle/>
          <a:p>
            <a:pPr>
              <a:defRPr/>
            </a:pPr>
            <a:r>
              <a:rPr lang="en-GB" noProof="0"/>
              <a:t>Presentation title</a:t>
            </a:r>
            <a:endParaRPr lang="en-GB" noProof="0" dirty="0"/>
          </a:p>
        </p:txBody>
      </p:sp>
      <p:sp>
        <p:nvSpPr>
          <p:cNvPr id="8" name="Espace réservé du numéro de diapositive 7"/>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sp>
        <p:nvSpPr>
          <p:cNvPr id="10" name="Titre 9"/>
          <p:cNvSpPr>
            <a:spLocks noGrp="1"/>
          </p:cNvSpPr>
          <p:nvPr>
            <p:ph type="title" hasCustomPrompt="1"/>
          </p:nvPr>
        </p:nvSpPr>
        <p:spPr/>
        <p:txBody>
          <a:bodyPr/>
          <a:lstStyle>
            <a:lvl1pPr>
              <a:defRPr/>
            </a:lvl1pPr>
          </a:lstStyle>
          <a:p>
            <a:r>
              <a:rPr lang="en-GB" noProof="0" dirty="0"/>
              <a:t>Graphs creation -Chart Tools / Design / Layout / Format</a:t>
            </a:r>
          </a:p>
        </p:txBody>
      </p:sp>
      <p:cxnSp>
        <p:nvCxnSpPr>
          <p:cNvPr id="16" name="Connecteur droit 15"/>
          <p:cNvCxnSpPr/>
          <p:nvPr userDrawn="1"/>
        </p:nvCxnSpPr>
        <p:spPr>
          <a:xfrm>
            <a:off x="342578" y="879000"/>
            <a:ext cx="846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userDrawn="1"/>
        </p:nvCxnSpPr>
        <p:spPr>
          <a:xfrm>
            <a:off x="342578" y="879000"/>
            <a:ext cx="846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39"/>
          <p:cNvSpPr/>
          <p:nvPr userDrawn="1"/>
        </p:nvSpPr>
        <p:spPr>
          <a:xfrm>
            <a:off x="348711" y="934230"/>
            <a:ext cx="4062495" cy="110984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marL="0" indent="0" algn="l">
              <a:lnSpc>
                <a:spcPct val="120000"/>
              </a:lnSpc>
              <a:buFont typeface="Courier New" panose="02070309020205020404" pitchFamily="49" charset="0"/>
              <a:buNone/>
            </a:pPr>
            <a:r>
              <a:rPr lang="en-GB" sz="1100" b="1" u="sng" noProof="0" dirty="0">
                <a:solidFill>
                  <a:schemeClr val="tx1"/>
                </a:solidFill>
              </a:rPr>
              <a:t>HOW TO</a:t>
            </a:r>
            <a:r>
              <a:rPr lang="en-GB" sz="1100" b="1" u="sng" baseline="0" noProof="0" dirty="0">
                <a:solidFill>
                  <a:schemeClr val="tx1"/>
                </a:solidFill>
              </a:rPr>
              <a:t> </a:t>
            </a:r>
            <a:r>
              <a:rPr lang="en-GB" sz="1100" b="1" u="sng" noProof="0" dirty="0">
                <a:solidFill>
                  <a:schemeClr val="tx1"/>
                </a:solidFill>
              </a:rPr>
              <a:t>CREATE</a:t>
            </a:r>
            <a:r>
              <a:rPr lang="en-GB" sz="1100" b="1" u="sng" baseline="0" noProof="0" dirty="0">
                <a:solidFill>
                  <a:schemeClr val="tx1"/>
                </a:solidFill>
              </a:rPr>
              <a:t> CHARTS WITH BNPP STYLE </a:t>
            </a:r>
            <a:endParaRPr lang="en-GB" sz="1100" b="1" u="sng" noProof="0" dirty="0">
              <a:solidFill>
                <a:schemeClr val="tx1"/>
              </a:solidFill>
            </a:endParaRPr>
          </a:p>
          <a:p>
            <a:pPr marL="176213" indent="-176213" algn="l">
              <a:lnSpc>
                <a:spcPct val="120000"/>
              </a:lnSpc>
              <a:buFont typeface="Courier New" panose="02070309020205020404" pitchFamily="49" charset="0"/>
              <a:buChar char="o"/>
            </a:pPr>
            <a:r>
              <a:rPr lang="en-GB" sz="1000" b="0" u="none" noProof="0" dirty="0">
                <a:solidFill>
                  <a:schemeClr val="tx1"/>
                </a:solidFill>
              </a:rPr>
              <a:t>create</a:t>
            </a:r>
            <a:r>
              <a:rPr lang="en-GB" sz="1000" b="0" u="none" baseline="0" noProof="0" dirty="0">
                <a:solidFill>
                  <a:schemeClr val="tx1"/>
                </a:solidFill>
              </a:rPr>
              <a:t> your chart on this slide</a:t>
            </a:r>
            <a:endParaRPr lang="en-GB" sz="1000" b="0" u="none" noProof="0" dirty="0">
              <a:solidFill>
                <a:schemeClr val="tx1"/>
              </a:solidFill>
            </a:endParaRPr>
          </a:p>
          <a:p>
            <a:pPr marL="176213" indent="-176213" algn="l">
              <a:lnSpc>
                <a:spcPct val="120000"/>
              </a:lnSpc>
              <a:buFont typeface="Courier New" panose="02070309020205020404" pitchFamily="49" charset="0"/>
              <a:buChar char="o"/>
            </a:pPr>
            <a:r>
              <a:rPr lang="en-GB" sz="1000" b="0" u="none" noProof="0" dirty="0">
                <a:solidFill>
                  <a:schemeClr val="tx1"/>
                </a:solidFill>
              </a:rPr>
              <a:t>copy/paste</a:t>
            </a:r>
            <a:r>
              <a:rPr lang="en-GB" sz="1000" b="0" u="none" baseline="0" noProof="0" dirty="0">
                <a:solidFill>
                  <a:schemeClr val="tx1"/>
                </a:solidFill>
              </a:rPr>
              <a:t> on the right place</a:t>
            </a:r>
            <a:endParaRPr lang="en-GB" sz="1000" b="0" u="none" noProof="0" dirty="0">
              <a:solidFill>
                <a:schemeClr val="tx1"/>
              </a:solidFill>
            </a:endParaRPr>
          </a:p>
          <a:p>
            <a:pPr marL="0" indent="0" algn="l">
              <a:lnSpc>
                <a:spcPct val="120000"/>
              </a:lnSpc>
              <a:buFont typeface="Courier New" panose="02070309020205020404" pitchFamily="49" charset="0"/>
              <a:buNone/>
            </a:pPr>
            <a:endParaRPr lang="en-GB" sz="500" b="0" u="none" noProof="0" dirty="0">
              <a:solidFill>
                <a:schemeClr val="tx1"/>
              </a:solidFill>
            </a:endParaRPr>
          </a:p>
          <a:p>
            <a:pPr marL="0" indent="0" algn="l">
              <a:lnSpc>
                <a:spcPct val="100000"/>
              </a:lnSpc>
              <a:buFont typeface="Courier New" panose="02070309020205020404" pitchFamily="49" charset="0"/>
              <a:buNone/>
            </a:pPr>
            <a:r>
              <a:rPr lang="en-GB" sz="1000" b="0" u="none" noProof="0" dirty="0">
                <a:solidFill>
                  <a:schemeClr val="tx1"/>
                </a:solidFill>
              </a:rPr>
              <a:t>ATTENTION: Microsoft’s </a:t>
            </a:r>
            <a:r>
              <a:rPr lang="en-GB" sz="1000" b="0" u="none" noProof="0" dirty="0" err="1">
                <a:solidFill>
                  <a:schemeClr val="tx1"/>
                </a:solidFill>
              </a:rPr>
              <a:t>ChartStyles</a:t>
            </a:r>
            <a:r>
              <a:rPr lang="en-GB" sz="1000" b="0" u="none" noProof="0" dirty="0">
                <a:solidFill>
                  <a:schemeClr val="tx1"/>
                </a:solidFill>
              </a:rPr>
              <a:t> are not in  BNPP style. Don’t use them.</a:t>
            </a:r>
          </a:p>
          <a:p>
            <a:pPr marL="347663" indent="-171450" algn="l">
              <a:lnSpc>
                <a:spcPct val="120000"/>
              </a:lnSpc>
              <a:buFont typeface="Courier New" panose="02070309020205020404" pitchFamily="49" charset="0"/>
              <a:buChar char="o"/>
            </a:pPr>
            <a:endParaRPr lang="en-GB" sz="1200" u="none" noProof="0" dirty="0">
              <a:solidFill>
                <a:schemeClr val="tx1"/>
              </a:solidFill>
            </a:endParaRPr>
          </a:p>
        </p:txBody>
      </p:sp>
      <p:sp>
        <p:nvSpPr>
          <p:cNvPr id="41" name="Espace réservé du graphique 2"/>
          <p:cNvSpPr>
            <a:spLocks noGrp="1"/>
          </p:cNvSpPr>
          <p:nvPr>
            <p:ph type="chart" sz="quarter" idx="13"/>
          </p:nvPr>
        </p:nvSpPr>
        <p:spPr>
          <a:xfrm>
            <a:off x="4713876" y="1052736"/>
            <a:ext cx="4086672" cy="2641639"/>
          </a:xfrm>
        </p:spPr>
        <p:txBody>
          <a:bodyPr>
            <a:normAutofit/>
          </a:bodyPr>
          <a:lstStyle>
            <a:lvl1pPr>
              <a:defRPr sz="1000"/>
            </a:lvl1pPr>
          </a:lstStyle>
          <a:p>
            <a:r>
              <a:rPr lang="en-US" noProof="0"/>
              <a:t>Click icon to add chart</a:t>
            </a:r>
            <a:endParaRPr lang="en-GB" noProof="0" dirty="0"/>
          </a:p>
        </p:txBody>
      </p:sp>
      <p:sp>
        <p:nvSpPr>
          <p:cNvPr id="43" name="Rectangle 42"/>
          <p:cNvSpPr/>
          <p:nvPr userDrawn="1"/>
        </p:nvSpPr>
        <p:spPr>
          <a:xfrm>
            <a:off x="2555776" y="2296003"/>
            <a:ext cx="1855430" cy="1539254"/>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marL="0" indent="0" algn="l">
              <a:lnSpc>
                <a:spcPct val="120000"/>
              </a:lnSpc>
              <a:buFont typeface="Courier New" panose="02070309020205020404" pitchFamily="49" charset="0"/>
              <a:buNone/>
            </a:pPr>
            <a:r>
              <a:rPr lang="en-GB" sz="1100" b="1" u="sng" noProof="0" dirty="0">
                <a:solidFill>
                  <a:schemeClr val="tx1"/>
                </a:solidFill>
              </a:rPr>
              <a:t>Right click on the chart</a:t>
            </a:r>
          </a:p>
          <a:p>
            <a:pPr marL="171450" marR="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000" b="0" u="none" noProof="0" dirty="0">
                <a:solidFill>
                  <a:schemeClr val="tx1"/>
                </a:solidFill>
              </a:rPr>
              <a:t>choose the part to</a:t>
            </a:r>
            <a:r>
              <a:rPr lang="en-GB" sz="1000" b="0" u="none" baseline="0" noProof="0" dirty="0">
                <a:solidFill>
                  <a:schemeClr val="tx1"/>
                </a:solidFill>
              </a:rPr>
              <a:t> modify (area, axis, legend, ...)</a:t>
            </a:r>
            <a:endParaRPr lang="en-GB" sz="1000" b="0" u="none" noProof="0" dirty="0">
              <a:solidFill>
                <a:schemeClr val="tx1"/>
              </a:solidFill>
            </a:endParaRPr>
          </a:p>
          <a:p>
            <a:pPr marL="171450" marR="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000" b="0" u="none" noProof="0" dirty="0">
                <a:solidFill>
                  <a:schemeClr val="tx1"/>
                </a:solidFill>
              </a:rPr>
              <a:t>use :</a:t>
            </a:r>
          </a:p>
          <a:p>
            <a:pPr marL="360363"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u="none" noProof="0" dirty="0">
                <a:solidFill>
                  <a:schemeClr val="tx1"/>
                </a:solidFill>
              </a:rPr>
              <a:t>font size</a:t>
            </a:r>
          </a:p>
          <a:p>
            <a:pPr marL="360363"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u="none" noProof="0" dirty="0">
                <a:solidFill>
                  <a:schemeClr val="tx1"/>
                </a:solidFill>
              </a:rPr>
              <a:t>fill colour</a:t>
            </a:r>
          </a:p>
          <a:p>
            <a:pPr marL="360363"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000" b="0" u="none" noProof="0" dirty="0">
                <a:solidFill>
                  <a:schemeClr val="tx1"/>
                </a:solidFill>
              </a:rPr>
              <a:t>line colour</a:t>
            </a:r>
          </a:p>
          <a:p>
            <a:pPr marL="0" indent="0" algn="l">
              <a:lnSpc>
                <a:spcPct val="150000"/>
              </a:lnSpc>
              <a:buFontTx/>
              <a:buNone/>
            </a:pPr>
            <a:r>
              <a:rPr lang="en-GB" sz="1000" b="1" u="none" noProof="0" dirty="0">
                <a:solidFill>
                  <a:schemeClr val="tx1"/>
                </a:solidFill>
              </a:rPr>
              <a:t>Try on the chart below</a:t>
            </a:r>
          </a:p>
          <a:p>
            <a:pPr marL="347663" indent="-171450" algn="l">
              <a:lnSpc>
                <a:spcPct val="120000"/>
              </a:lnSpc>
              <a:buFont typeface="Courier New" panose="02070309020205020404" pitchFamily="49" charset="0"/>
              <a:buChar char="o"/>
            </a:pPr>
            <a:endParaRPr lang="en-GB" sz="1200" u="none" noProof="0" dirty="0">
              <a:solidFill>
                <a:schemeClr val="tx1"/>
              </a:solidFill>
            </a:endParaRPr>
          </a:p>
        </p:txBody>
      </p:sp>
      <p:pic>
        <p:nvPicPr>
          <p:cNvPr id="8198" name="Picture 6" descr="http://cdn.solveyourtech.com/wp-content/uploads/2012/10/SAVE-EXCEL-CHART-AS-JPG-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0878" t="7984" r="3683" b="69809"/>
          <a:stretch/>
        </p:blipFill>
        <p:spPr bwMode="auto">
          <a:xfrm>
            <a:off x="319962" y="2296003"/>
            <a:ext cx="1996377" cy="43360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p:cNvCxnSpPr/>
          <p:nvPr userDrawn="1"/>
        </p:nvCxnSpPr>
        <p:spPr>
          <a:xfrm flipH="1" flipV="1">
            <a:off x="2123728" y="2378944"/>
            <a:ext cx="504000" cy="28800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7" name="Text Box 3"/>
          <p:cNvSpPr txBox="1">
            <a:spLocks noChangeArrowheads="1"/>
          </p:cNvSpPr>
          <p:nvPr userDrawn="1"/>
        </p:nvSpPr>
        <p:spPr bwMode="auto">
          <a:xfrm>
            <a:off x="6306705" y="4941168"/>
            <a:ext cx="576064" cy="432000"/>
          </a:xfrm>
          <a:prstGeom prst="rect">
            <a:avLst/>
          </a:prstGeom>
          <a:solidFill>
            <a:srgbClr val="6473A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100</a:t>
            </a:r>
          </a:p>
          <a:p>
            <a:pPr algn="ctr"/>
            <a:r>
              <a:rPr lang="en-GB" altLang="fr-FR" sz="800" noProof="0" dirty="0">
                <a:solidFill>
                  <a:schemeClr val="bg1"/>
                </a:solidFill>
              </a:rPr>
              <a:t>G 115</a:t>
            </a:r>
          </a:p>
          <a:p>
            <a:pPr algn="ctr"/>
            <a:r>
              <a:rPr lang="en-GB" altLang="fr-FR" sz="800" noProof="0" dirty="0">
                <a:solidFill>
                  <a:schemeClr val="bg1"/>
                </a:solidFill>
              </a:rPr>
              <a:t>B 175</a:t>
            </a:r>
          </a:p>
        </p:txBody>
      </p:sp>
      <p:sp>
        <p:nvSpPr>
          <p:cNvPr id="28" name="Text Box 4"/>
          <p:cNvSpPr txBox="1">
            <a:spLocks noChangeArrowheads="1"/>
          </p:cNvSpPr>
          <p:nvPr userDrawn="1"/>
        </p:nvSpPr>
        <p:spPr bwMode="auto">
          <a:xfrm>
            <a:off x="4411206" y="4944039"/>
            <a:ext cx="576064" cy="432000"/>
          </a:xfrm>
          <a:prstGeom prst="rect">
            <a:avLst/>
          </a:prstGeom>
          <a:solidFill>
            <a:srgbClr val="4BC8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075</a:t>
            </a:r>
          </a:p>
          <a:p>
            <a:pPr algn="ctr"/>
            <a:r>
              <a:rPr lang="en-GB" altLang="fr-FR" sz="800" noProof="0" dirty="0">
                <a:solidFill>
                  <a:schemeClr val="bg1"/>
                </a:solidFill>
              </a:rPr>
              <a:t>G 200</a:t>
            </a:r>
          </a:p>
          <a:p>
            <a:pPr algn="ctr"/>
            <a:r>
              <a:rPr lang="en-GB" altLang="fr-FR" sz="800" noProof="0" dirty="0">
                <a:solidFill>
                  <a:schemeClr val="bg1"/>
                </a:solidFill>
              </a:rPr>
              <a:t>B 220</a:t>
            </a:r>
          </a:p>
        </p:txBody>
      </p:sp>
      <p:sp>
        <p:nvSpPr>
          <p:cNvPr id="29" name="Text Box 5"/>
          <p:cNvSpPr txBox="1">
            <a:spLocks noChangeArrowheads="1"/>
          </p:cNvSpPr>
          <p:nvPr userDrawn="1"/>
        </p:nvSpPr>
        <p:spPr bwMode="auto">
          <a:xfrm>
            <a:off x="5043260" y="4944039"/>
            <a:ext cx="576064" cy="432000"/>
          </a:xfrm>
          <a:prstGeom prst="rect">
            <a:avLst/>
          </a:prstGeom>
          <a:solidFill>
            <a:srgbClr val="F0F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tx2"/>
                </a:solidFill>
              </a:rPr>
              <a:t>R 240</a:t>
            </a:r>
          </a:p>
          <a:p>
            <a:pPr algn="ctr"/>
            <a:r>
              <a:rPr lang="en-GB" altLang="fr-FR" sz="800" noProof="0" dirty="0">
                <a:solidFill>
                  <a:schemeClr val="tx2"/>
                </a:solidFill>
              </a:rPr>
              <a:t>G 240</a:t>
            </a:r>
          </a:p>
          <a:p>
            <a:pPr algn="ctr"/>
            <a:r>
              <a:rPr lang="en-GB" altLang="fr-FR" sz="800" noProof="0" dirty="0">
                <a:solidFill>
                  <a:schemeClr val="tx2"/>
                </a:solidFill>
              </a:rPr>
              <a:t>B 080</a:t>
            </a:r>
          </a:p>
        </p:txBody>
      </p:sp>
      <p:sp>
        <p:nvSpPr>
          <p:cNvPr id="30" name="Text Box 6"/>
          <p:cNvSpPr txBox="1">
            <a:spLocks noChangeArrowheads="1"/>
          </p:cNvSpPr>
          <p:nvPr userDrawn="1"/>
        </p:nvSpPr>
        <p:spPr bwMode="auto">
          <a:xfrm>
            <a:off x="5043260" y="5513500"/>
            <a:ext cx="576064" cy="432000"/>
          </a:xfrm>
          <a:prstGeom prst="rect">
            <a:avLst/>
          </a:prstGeom>
          <a:solidFill>
            <a:srgbClr val="DCDC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220</a:t>
            </a:r>
          </a:p>
          <a:p>
            <a:pPr algn="ctr"/>
            <a:r>
              <a:rPr lang="en-GB" altLang="fr-FR" sz="800" noProof="0" dirty="0">
                <a:solidFill>
                  <a:schemeClr val="bg1"/>
                </a:solidFill>
              </a:rPr>
              <a:t>G 220</a:t>
            </a:r>
          </a:p>
          <a:p>
            <a:pPr algn="ctr"/>
            <a:r>
              <a:rPr lang="en-GB" altLang="fr-FR" sz="800" noProof="0" dirty="0">
                <a:solidFill>
                  <a:schemeClr val="bg1"/>
                </a:solidFill>
              </a:rPr>
              <a:t>B 030</a:t>
            </a:r>
          </a:p>
        </p:txBody>
      </p:sp>
      <p:sp>
        <p:nvSpPr>
          <p:cNvPr id="31" name="Text Box 7"/>
          <p:cNvSpPr txBox="1">
            <a:spLocks noChangeArrowheads="1"/>
          </p:cNvSpPr>
          <p:nvPr userDrawn="1"/>
        </p:nvSpPr>
        <p:spPr bwMode="auto">
          <a:xfrm>
            <a:off x="6938759" y="4941168"/>
            <a:ext cx="576064" cy="432000"/>
          </a:xfrm>
          <a:prstGeom prst="rect">
            <a:avLst/>
          </a:prstGeom>
          <a:solidFill>
            <a:srgbClr val="E6A0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230</a:t>
            </a:r>
          </a:p>
          <a:p>
            <a:pPr algn="ctr"/>
            <a:r>
              <a:rPr lang="en-GB" altLang="fr-FR" sz="800" noProof="0" dirty="0">
                <a:solidFill>
                  <a:schemeClr val="bg1"/>
                </a:solidFill>
              </a:rPr>
              <a:t>G 160</a:t>
            </a:r>
          </a:p>
          <a:p>
            <a:pPr algn="ctr"/>
            <a:r>
              <a:rPr lang="en-GB" altLang="fr-FR" sz="800" noProof="0" dirty="0">
                <a:solidFill>
                  <a:schemeClr val="bg1"/>
                </a:solidFill>
              </a:rPr>
              <a:t>B 030</a:t>
            </a:r>
          </a:p>
        </p:txBody>
      </p:sp>
      <p:sp>
        <p:nvSpPr>
          <p:cNvPr id="32" name="Text Box 8"/>
          <p:cNvSpPr txBox="1">
            <a:spLocks noChangeArrowheads="1"/>
          </p:cNvSpPr>
          <p:nvPr userDrawn="1"/>
        </p:nvSpPr>
        <p:spPr bwMode="auto">
          <a:xfrm>
            <a:off x="6938759" y="5513499"/>
            <a:ext cx="576064" cy="432000"/>
          </a:xfrm>
          <a:prstGeom prst="rect">
            <a:avLst/>
          </a:prstGeom>
          <a:solidFill>
            <a:srgbClr val="DC7D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220</a:t>
            </a:r>
          </a:p>
          <a:p>
            <a:pPr algn="ctr"/>
            <a:r>
              <a:rPr lang="en-GB" altLang="fr-FR" sz="800" noProof="0" dirty="0">
                <a:solidFill>
                  <a:schemeClr val="bg1"/>
                </a:solidFill>
              </a:rPr>
              <a:t>G 125</a:t>
            </a:r>
          </a:p>
          <a:p>
            <a:pPr algn="ctr"/>
            <a:r>
              <a:rPr lang="en-GB" altLang="fr-FR" sz="800" noProof="0" dirty="0">
                <a:solidFill>
                  <a:schemeClr val="bg1"/>
                </a:solidFill>
              </a:rPr>
              <a:t>B 050</a:t>
            </a:r>
          </a:p>
        </p:txBody>
      </p:sp>
      <p:sp>
        <p:nvSpPr>
          <p:cNvPr id="42" name="Text Box 9"/>
          <p:cNvSpPr txBox="1">
            <a:spLocks noChangeArrowheads="1"/>
          </p:cNvSpPr>
          <p:nvPr userDrawn="1"/>
        </p:nvSpPr>
        <p:spPr bwMode="auto">
          <a:xfrm>
            <a:off x="5682943" y="4944039"/>
            <a:ext cx="576064" cy="432000"/>
          </a:xfrm>
          <a:prstGeom prst="rect">
            <a:avLst/>
          </a:prstGeom>
          <a:solidFill>
            <a:srgbClr val="D2DC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210</a:t>
            </a:r>
          </a:p>
          <a:p>
            <a:pPr algn="ctr"/>
            <a:r>
              <a:rPr lang="en-GB" altLang="fr-FR" sz="800" noProof="0" dirty="0">
                <a:solidFill>
                  <a:schemeClr val="bg1"/>
                </a:solidFill>
              </a:rPr>
              <a:t>G 220</a:t>
            </a:r>
          </a:p>
          <a:p>
            <a:pPr algn="ctr"/>
            <a:r>
              <a:rPr lang="en-GB" altLang="fr-FR" sz="800" noProof="0" dirty="0">
                <a:solidFill>
                  <a:schemeClr val="bg1"/>
                </a:solidFill>
              </a:rPr>
              <a:t>B 170</a:t>
            </a:r>
          </a:p>
        </p:txBody>
      </p:sp>
      <p:sp>
        <p:nvSpPr>
          <p:cNvPr id="44" name="Text Box 10"/>
          <p:cNvSpPr txBox="1">
            <a:spLocks noChangeArrowheads="1"/>
          </p:cNvSpPr>
          <p:nvPr userDrawn="1"/>
        </p:nvSpPr>
        <p:spPr bwMode="auto">
          <a:xfrm>
            <a:off x="5682943" y="5513500"/>
            <a:ext cx="576064" cy="432000"/>
          </a:xfrm>
          <a:prstGeom prst="rect">
            <a:avLst/>
          </a:prstGeom>
          <a:solidFill>
            <a:srgbClr val="A0C873"/>
          </a:solidFill>
          <a:ln>
            <a:noFill/>
          </a:ln>
          <a:effectLst/>
          <a:extLst/>
        </p:spPr>
        <p:txBody>
          <a:bodyPr lIns="0" tIns="0" rIns="0" bIns="0" anchor="ctr"/>
          <a:lstStyle/>
          <a:p>
            <a:pPr algn="ctr"/>
            <a:r>
              <a:rPr lang="en-GB" altLang="fr-FR" sz="800" noProof="0" dirty="0">
                <a:solidFill>
                  <a:schemeClr val="bg1"/>
                </a:solidFill>
              </a:rPr>
              <a:t>R 160</a:t>
            </a:r>
          </a:p>
          <a:p>
            <a:pPr algn="ctr"/>
            <a:r>
              <a:rPr lang="en-GB" altLang="fr-FR" sz="800" noProof="0" dirty="0">
                <a:solidFill>
                  <a:schemeClr val="bg1"/>
                </a:solidFill>
              </a:rPr>
              <a:t>G 200</a:t>
            </a:r>
          </a:p>
          <a:p>
            <a:pPr algn="ctr"/>
            <a:r>
              <a:rPr lang="en-GB" altLang="fr-FR" sz="800" noProof="0" dirty="0">
                <a:solidFill>
                  <a:schemeClr val="bg1"/>
                </a:solidFill>
              </a:rPr>
              <a:t>B 115</a:t>
            </a:r>
          </a:p>
        </p:txBody>
      </p:sp>
      <p:sp>
        <p:nvSpPr>
          <p:cNvPr id="45" name="Text Box 11"/>
          <p:cNvSpPr txBox="1">
            <a:spLocks noChangeArrowheads="1"/>
          </p:cNvSpPr>
          <p:nvPr userDrawn="1"/>
        </p:nvSpPr>
        <p:spPr bwMode="auto">
          <a:xfrm>
            <a:off x="7578442" y="4941168"/>
            <a:ext cx="576064" cy="432000"/>
          </a:xfrm>
          <a:prstGeom prst="rect">
            <a:avLst/>
          </a:prstGeom>
          <a:solidFill>
            <a:srgbClr val="64A05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100</a:t>
            </a:r>
          </a:p>
          <a:p>
            <a:pPr algn="ctr"/>
            <a:r>
              <a:rPr lang="en-GB" altLang="fr-FR" sz="800" noProof="0" dirty="0">
                <a:solidFill>
                  <a:schemeClr val="bg1"/>
                </a:solidFill>
              </a:rPr>
              <a:t>G 160</a:t>
            </a:r>
          </a:p>
          <a:p>
            <a:pPr algn="ctr"/>
            <a:r>
              <a:rPr lang="en-GB" altLang="fr-FR" sz="800" noProof="0" dirty="0">
                <a:solidFill>
                  <a:schemeClr val="bg1"/>
                </a:solidFill>
              </a:rPr>
              <a:t>B 090</a:t>
            </a:r>
          </a:p>
        </p:txBody>
      </p:sp>
      <p:sp>
        <p:nvSpPr>
          <p:cNvPr id="46" name="Text Box 12"/>
          <p:cNvSpPr txBox="1">
            <a:spLocks noChangeArrowheads="1"/>
          </p:cNvSpPr>
          <p:nvPr userDrawn="1"/>
        </p:nvSpPr>
        <p:spPr bwMode="auto">
          <a:xfrm>
            <a:off x="6306705" y="5513499"/>
            <a:ext cx="576064" cy="432000"/>
          </a:xfrm>
          <a:prstGeom prst="rect">
            <a:avLst/>
          </a:prstGeom>
          <a:solidFill>
            <a:srgbClr val="505A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080</a:t>
            </a:r>
          </a:p>
          <a:p>
            <a:pPr algn="ctr"/>
            <a:r>
              <a:rPr lang="en-GB" altLang="fr-FR" sz="800" noProof="0" dirty="0">
                <a:solidFill>
                  <a:schemeClr val="bg1"/>
                </a:solidFill>
              </a:rPr>
              <a:t>G 090</a:t>
            </a:r>
          </a:p>
          <a:p>
            <a:pPr algn="ctr"/>
            <a:r>
              <a:rPr lang="en-GB" altLang="fr-FR" sz="800" noProof="0" dirty="0">
                <a:solidFill>
                  <a:schemeClr val="bg1"/>
                </a:solidFill>
              </a:rPr>
              <a:t>B 155</a:t>
            </a:r>
          </a:p>
        </p:txBody>
      </p:sp>
      <p:sp>
        <p:nvSpPr>
          <p:cNvPr id="47" name="Text Box 13"/>
          <p:cNvSpPr txBox="1">
            <a:spLocks noChangeArrowheads="1"/>
          </p:cNvSpPr>
          <p:nvPr userDrawn="1"/>
        </p:nvSpPr>
        <p:spPr bwMode="auto">
          <a:xfrm>
            <a:off x="4411206" y="5513500"/>
            <a:ext cx="576064" cy="432000"/>
          </a:xfrm>
          <a:prstGeom prst="rect">
            <a:avLst/>
          </a:prstGeom>
          <a:solidFill>
            <a:srgbClr val="28A5C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040</a:t>
            </a:r>
          </a:p>
          <a:p>
            <a:pPr algn="ctr"/>
            <a:r>
              <a:rPr lang="en-GB" altLang="fr-FR" sz="800" noProof="0" dirty="0">
                <a:solidFill>
                  <a:schemeClr val="bg1"/>
                </a:solidFill>
              </a:rPr>
              <a:t>G 165</a:t>
            </a:r>
          </a:p>
          <a:p>
            <a:pPr algn="ctr"/>
            <a:r>
              <a:rPr lang="en-GB" altLang="fr-FR" sz="800" noProof="0" dirty="0">
                <a:solidFill>
                  <a:schemeClr val="bg1"/>
                </a:solidFill>
              </a:rPr>
              <a:t>B 195</a:t>
            </a:r>
          </a:p>
        </p:txBody>
      </p:sp>
      <p:sp>
        <p:nvSpPr>
          <p:cNvPr id="48" name="Text Box 14"/>
          <p:cNvSpPr txBox="1">
            <a:spLocks noChangeArrowheads="1"/>
          </p:cNvSpPr>
          <p:nvPr userDrawn="1"/>
        </p:nvSpPr>
        <p:spPr bwMode="auto">
          <a:xfrm>
            <a:off x="7578442" y="5513499"/>
            <a:ext cx="576064" cy="432000"/>
          </a:xfrm>
          <a:prstGeom prst="rect">
            <a:avLst/>
          </a:prstGeom>
          <a:solidFill>
            <a:srgbClr val="3C914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060</a:t>
            </a:r>
          </a:p>
          <a:p>
            <a:pPr algn="ctr"/>
            <a:r>
              <a:rPr lang="en-GB" altLang="fr-FR" sz="800" noProof="0" dirty="0">
                <a:solidFill>
                  <a:schemeClr val="bg1"/>
                </a:solidFill>
              </a:rPr>
              <a:t>G 145</a:t>
            </a:r>
          </a:p>
          <a:p>
            <a:pPr algn="ctr"/>
            <a:r>
              <a:rPr lang="en-GB" altLang="fr-FR" sz="800" noProof="0" dirty="0">
                <a:solidFill>
                  <a:schemeClr val="bg1"/>
                </a:solidFill>
              </a:rPr>
              <a:t>B 070</a:t>
            </a:r>
          </a:p>
        </p:txBody>
      </p:sp>
      <p:sp>
        <p:nvSpPr>
          <p:cNvPr id="49" name="Text Box 15"/>
          <p:cNvSpPr txBox="1">
            <a:spLocks noChangeArrowheads="1"/>
          </p:cNvSpPr>
          <p:nvPr userDrawn="1"/>
        </p:nvSpPr>
        <p:spPr bwMode="auto">
          <a:xfrm>
            <a:off x="8226514" y="5517232"/>
            <a:ext cx="576064" cy="432000"/>
          </a:xfrm>
          <a:prstGeom prst="rect">
            <a:avLst/>
          </a:prstGeom>
          <a:solidFill>
            <a:srgbClr val="82A44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a:r>
              <a:rPr lang="en-GB" altLang="fr-FR" sz="800" noProof="0" dirty="0">
                <a:solidFill>
                  <a:schemeClr val="bg1"/>
                </a:solidFill>
              </a:rPr>
              <a:t>R 130</a:t>
            </a:r>
          </a:p>
          <a:p>
            <a:pPr algn="ctr"/>
            <a:r>
              <a:rPr lang="en-GB" altLang="fr-FR" sz="800" noProof="0" dirty="0">
                <a:solidFill>
                  <a:schemeClr val="bg1"/>
                </a:solidFill>
              </a:rPr>
              <a:t>G 164</a:t>
            </a:r>
          </a:p>
          <a:p>
            <a:pPr algn="ctr"/>
            <a:r>
              <a:rPr lang="en-GB" altLang="fr-FR" sz="800" noProof="0" dirty="0">
                <a:solidFill>
                  <a:schemeClr val="bg1"/>
                </a:solidFill>
              </a:rPr>
              <a:t>B 074</a:t>
            </a:r>
          </a:p>
        </p:txBody>
      </p:sp>
    </p:spTree>
    <p:extLst>
      <p:ext uri="{BB962C8B-B14F-4D97-AF65-F5344CB8AC3E}">
        <p14:creationId xmlns:p14="http://schemas.microsoft.com/office/powerpoint/2010/main" val="2176818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1"/>
          </p:nvPr>
        </p:nvSpPr>
        <p:spPr/>
        <p:txBody>
          <a:bodyPr/>
          <a:lstStyle/>
          <a:p>
            <a:pPr>
              <a:defRPr/>
            </a:pPr>
            <a:r>
              <a:rPr lang="en-GB" noProof="0"/>
              <a:t>Presentation title</a:t>
            </a:r>
            <a:endParaRPr lang="en-GB" noProof="0" dirty="0"/>
          </a:p>
        </p:txBody>
      </p:sp>
      <p:sp>
        <p:nvSpPr>
          <p:cNvPr id="8" name="Espace réservé du numéro de diapositive 7"/>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sp>
        <p:nvSpPr>
          <p:cNvPr id="10" name="Titre 9"/>
          <p:cNvSpPr>
            <a:spLocks noGrp="1"/>
          </p:cNvSpPr>
          <p:nvPr>
            <p:ph type="title" hasCustomPrompt="1"/>
          </p:nvPr>
        </p:nvSpPr>
        <p:spPr/>
        <p:txBody>
          <a:bodyPr/>
          <a:lstStyle>
            <a:lvl1pPr>
              <a:defRPr/>
            </a:lvl1pPr>
          </a:lstStyle>
          <a:p>
            <a:r>
              <a:rPr lang="en-GB" noProof="0" dirty="0"/>
              <a:t>Graphs</a:t>
            </a:r>
          </a:p>
        </p:txBody>
      </p:sp>
      <p:sp>
        <p:nvSpPr>
          <p:cNvPr id="27" name="Text Box 3"/>
          <p:cNvSpPr txBox="1">
            <a:spLocks noChangeArrowheads="1"/>
          </p:cNvSpPr>
          <p:nvPr userDrawn="1"/>
        </p:nvSpPr>
        <p:spPr bwMode="auto">
          <a:xfrm>
            <a:off x="839788" y="1221194"/>
            <a:ext cx="349726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268288" algn="l">
              <a:defRPr>
                <a:solidFill>
                  <a:schemeClr val="tx1"/>
                </a:solidFill>
                <a:latin typeface="Arial" charset="0"/>
              </a:defRPr>
            </a:lvl1pPr>
            <a:lvl2pPr marL="534988" algn="l">
              <a:defRPr>
                <a:solidFill>
                  <a:schemeClr val="tx1"/>
                </a:solidFill>
                <a:latin typeface="Arial" charset="0"/>
              </a:defRPr>
            </a:lvl2pPr>
            <a:lvl3pPr algn="l">
              <a:defRPr>
                <a:solidFill>
                  <a:schemeClr val="tx1"/>
                </a:solidFill>
                <a:latin typeface="Arial" charset="0"/>
              </a:defRPr>
            </a:lvl3pPr>
            <a:lvl4pPr algn="l">
              <a:defRPr>
                <a:solidFill>
                  <a:schemeClr val="tx1"/>
                </a:solidFill>
                <a:latin typeface="Arial" charset="0"/>
              </a:defRPr>
            </a:lvl4pPr>
            <a:lvl5pPr algn="l">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buFontTx/>
              <a:buBlip>
                <a:blip r:embed="rId2"/>
              </a:buBlip>
            </a:pPr>
            <a:r>
              <a:rPr lang="en-GB" altLang="fr-FR" sz="1600" dirty="0">
                <a:solidFill>
                  <a:schemeClr val="tx1"/>
                </a:solidFill>
                <a:latin typeface="+mn-lt"/>
              </a:rPr>
              <a:t>Graph 1</a:t>
            </a:r>
          </a:p>
        </p:txBody>
      </p:sp>
      <p:sp>
        <p:nvSpPr>
          <p:cNvPr id="28" name="Text Box 5"/>
          <p:cNvSpPr txBox="1">
            <a:spLocks noChangeArrowheads="1"/>
          </p:cNvSpPr>
          <p:nvPr userDrawn="1"/>
        </p:nvSpPr>
        <p:spPr bwMode="auto">
          <a:xfrm>
            <a:off x="5014913" y="1213574"/>
            <a:ext cx="349726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268288" algn="l">
              <a:defRPr>
                <a:solidFill>
                  <a:schemeClr val="tx1"/>
                </a:solidFill>
                <a:latin typeface="Arial" charset="0"/>
              </a:defRPr>
            </a:lvl1pPr>
            <a:lvl2pPr marL="534988" algn="l">
              <a:defRPr>
                <a:solidFill>
                  <a:schemeClr val="tx1"/>
                </a:solidFill>
                <a:latin typeface="Arial" charset="0"/>
              </a:defRPr>
            </a:lvl2pPr>
            <a:lvl3pPr algn="l">
              <a:defRPr>
                <a:solidFill>
                  <a:schemeClr val="tx1"/>
                </a:solidFill>
                <a:latin typeface="Arial" charset="0"/>
              </a:defRPr>
            </a:lvl3pPr>
            <a:lvl4pPr algn="l">
              <a:defRPr>
                <a:solidFill>
                  <a:schemeClr val="tx1"/>
                </a:solidFill>
                <a:latin typeface="Arial" charset="0"/>
              </a:defRPr>
            </a:lvl4pPr>
            <a:lvl5pPr algn="l">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buFontTx/>
              <a:buBlip>
                <a:blip r:embed="rId2"/>
              </a:buBlip>
            </a:pPr>
            <a:r>
              <a:rPr lang="en-GB" altLang="fr-FR" sz="1600" dirty="0">
                <a:solidFill>
                  <a:schemeClr val="tx1"/>
                </a:solidFill>
                <a:latin typeface="+mn-lt"/>
              </a:rPr>
              <a:t>Graph 2</a:t>
            </a:r>
          </a:p>
        </p:txBody>
      </p:sp>
      <p:sp>
        <p:nvSpPr>
          <p:cNvPr id="29" name="Text Box 6"/>
          <p:cNvSpPr txBox="1">
            <a:spLocks noChangeArrowheads="1"/>
          </p:cNvSpPr>
          <p:nvPr userDrawn="1"/>
        </p:nvSpPr>
        <p:spPr bwMode="auto">
          <a:xfrm>
            <a:off x="839788" y="3770084"/>
            <a:ext cx="349726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268288" algn="l">
              <a:defRPr>
                <a:solidFill>
                  <a:schemeClr val="tx1"/>
                </a:solidFill>
                <a:latin typeface="Arial" charset="0"/>
              </a:defRPr>
            </a:lvl1pPr>
            <a:lvl2pPr marL="534988" algn="l">
              <a:defRPr>
                <a:solidFill>
                  <a:schemeClr val="tx1"/>
                </a:solidFill>
                <a:latin typeface="Arial" charset="0"/>
              </a:defRPr>
            </a:lvl2pPr>
            <a:lvl3pPr algn="l">
              <a:defRPr>
                <a:solidFill>
                  <a:schemeClr val="tx1"/>
                </a:solidFill>
                <a:latin typeface="Arial" charset="0"/>
              </a:defRPr>
            </a:lvl3pPr>
            <a:lvl4pPr algn="l">
              <a:defRPr>
                <a:solidFill>
                  <a:schemeClr val="tx1"/>
                </a:solidFill>
                <a:latin typeface="Arial" charset="0"/>
              </a:defRPr>
            </a:lvl4pPr>
            <a:lvl5pPr algn="l">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buFontTx/>
              <a:buBlip>
                <a:blip r:embed="rId2"/>
              </a:buBlip>
            </a:pPr>
            <a:r>
              <a:rPr lang="en-GB" altLang="fr-FR" sz="1600" dirty="0">
                <a:solidFill>
                  <a:schemeClr val="tx1"/>
                </a:solidFill>
                <a:latin typeface="+mn-lt"/>
              </a:rPr>
              <a:t>Graph 3</a:t>
            </a:r>
          </a:p>
        </p:txBody>
      </p:sp>
      <p:sp>
        <p:nvSpPr>
          <p:cNvPr id="30" name="Text Box 7"/>
          <p:cNvSpPr txBox="1">
            <a:spLocks noChangeArrowheads="1"/>
          </p:cNvSpPr>
          <p:nvPr userDrawn="1"/>
        </p:nvSpPr>
        <p:spPr bwMode="auto">
          <a:xfrm>
            <a:off x="839788" y="1579855"/>
            <a:ext cx="38311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r>
              <a:rPr lang="en-GB" altLang="fr-FR" sz="1000" i="1" dirty="0">
                <a:solidFill>
                  <a:schemeClr val="tx1"/>
                </a:solidFill>
              </a:rPr>
              <a:t>in €</a:t>
            </a:r>
            <a:r>
              <a:rPr lang="en-GB" altLang="fr-FR" sz="1000" i="1" dirty="0" err="1">
                <a:solidFill>
                  <a:schemeClr val="tx1"/>
                </a:solidFill>
              </a:rPr>
              <a:t>mn</a:t>
            </a:r>
            <a:endParaRPr lang="en-GB" altLang="fr-FR" sz="1000" i="1" dirty="0">
              <a:solidFill>
                <a:schemeClr val="tx1"/>
              </a:solidFill>
            </a:endParaRPr>
          </a:p>
        </p:txBody>
      </p:sp>
      <p:sp>
        <p:nvSpPr>
          <p:cNvPr id="31" name="Text Box 7"/>
          <p:cNvSpPr txBox="1">
            <a:spLocks noChangeArrowheads="1"/>
          </p:cNvSpPr>
          <p:nvPr userDrawn="1"/>
        </p:nvSpPr>
        <p:spPr bwMode="auto">
          <a:xfrm>
            <a:off x="5014001" y="1579855"/>
            <a:ext cx="38311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r>
              <a:rPr lang="en-GB" altLang="fr-FR" sz="1000" i="1" dirty="0">
                <a:solidFill>
                  <a:schemeClr val="tx1"/>
                </a:solidFill>
              </a:rPr>
              <a:t>in €</a:t>
            </a:r>
            <a:r>
              <a:rPr lang="en-GB" altLang="fr-FR" sz="1000" i="1" dirty="0" err="1">
                <a:solidFill>
                  <a:schemeClr val="tx1"/>
                </a:solidFill>
              </a:rPr>
              <a:t>mn</a:t>
            </a:r>
            <a:endParaRPr lang="en-GB" altLang="fr-FR" sz="1000" i="1" dirty="0">
              <a:solidFill>
                <a:schemeClr val="tx1"/>
              </a:solidFill>
            </a:endParaRPr>
          </a:p>
        </p:txBody>
      </p:sp>
      <p:sp>
        <p:nvSpPr>
          <p:cNvPr id="32" name="Text Box 7"/>
          <p:cNvSpPr txBox="1">
            <a:spLocks noChangeArrowheads="1"/>
          </p:cNvSpPr>
          <p:nvPr userDrawn="1"/>
        </p:nvSpPr>
        <p:spPr bwMode="auto">
          <a:xfrm>
            <a:off x="839788" y="4130608"/>
            <a:ext cx="38311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r>
              <a:rPr lang="en-GB" altLang="fr-FR" sz="1000" i="1" dirty="0">
                <a:solidFill>
                  <a:schemeClr val="tx1"/>
                </a:solidFill>
              </a:rPr>
              <a:t>in €</a:t>
            </a:r>
            <a:r>
              <a:rPr lang="en-GB" altLang="fr-FR" sz="1000" i="1" dirty="0" err="1">
                <a:solidFill>
                  <a:schemeClr val="tx1"/>
                </a:solidFill>
              </a:rPr>
              <a:t>mn</a:t>
            </a:r>
            <a:endParaRPr lang="en-GB" altLang="fr-FR" sz="1000" i="1" dirty="0">
              <a:solidFill>
                <a:schemeClr val="tx1"/>
              </a:solidFill>
            </a:endParaRPr>
          </a:p>
        </p:txBody>
      </p:sp>
      <p:cxnSp>
        <p:nvCxnSpPr>
          <p:cNvPr id="16" name="Connecteur droit 15"/>
          <p:cNvCxnSpPr/>
          <p:nvPr userDrawn="1"/>
        </p:nvCxnSpPr>
        <p:spPr>
          <a:xfrm>
            <a:off x="342578" y="879000"/>
            <a:ext cx="846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0" name="Object 8"/>
          <p:cNvGraphicFramePr>
            <a:graphicFrameLocks noChangeAspect="1"/>
          </p:cNvGraphicFramePr>
          <p:nvPr userDrawn="1">
            <p:extLst>
              <p:ext uri="{D42A27DB-BD31-4B8C-83A1-F6EECF244321}">
                <p14:modId xmlns:p14="http://schemas.microsoft.com/office/powerpoint/2010/main" val="143589522"/>
              </p:ext>
            </p:extLst>
          </p:nvPr>
        </p:nvGraphicFramePr>
        <p:xfrm>
          <a:off x="5014001" y="1579855"/>
          <a:ext cx="3411537" cy="20015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Object 3"/>
          <p:cNvGraphicFramePr>
            <a:graphicFrameLocks noChangeAspect="1"/>
          </p:cNvGraphicFramePr>
          <p:nvPr userDrawn="1">
            <p:extLst>
              <p:ext uri="{D42A27DB-BD31-4B8C-83A1-F6EECF244321}">
                <p14:modId xmlns:p14="http://schemas.microsoft.com/office/powerpoint/2010/main" val="3669278623"/>
              </p:ext>
            </p:extLst>
          </p:nvPr>
        </p:nvGraphicFramePr>
        <p:xfrm>
          <a:off x="1763688" y="3982304"/>
          <a:ext cx="2215230" cy="198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Object 3"/>
          <p:cNvGraphicFramePr>
            <a:graphicFrameLocks noChangeAspect="1"/>
          </p:cNvGraphicFramePr>
          <p:nvPr userDrawn="1">
            <p:extLst>
              <p:ext uri="{D42A27DB-BD31-4B8C-83A1-F6EECF244321}">
                <p14:modId xmlns:p14="http://schemas.microsoft.com/office/powerpoint/2010/main" val="761386724"/>
              </p:ext>
            </p:extLst>
          </p:nvPr>
        </p:nvGraphicFramePr>
        <p:xfrm>
          <a:off x="1031347" y="1563691"/>
          <a:ext cx="3514981" cy="186531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38559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1"/>
          </p:nvPr>
        </p:nvSpPr>
        <p:spPr/>
        <p:txBody>
          <a:bodyPr/>
          <a:lstStyle/>
          <a:p>
            <a:pPr>
              <a:defRPr/>
            </a:pPr>
            <a:r>
              <a:rPr lang="en-GB" noProof="0"/>
              <a:t>Presentation title</a:t>
            </a:r>
            <a:endParaRPr lang="en-GB" noProof="0" dirty="0"/>
          </a:p>
        </p:txBody>
      </p:sp>
      <p:sp>
        <p:nvSpPr>
          <p:cNvPr id="8" name="Espace réservé du numéro de diapositive 7"/>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sp>
        <p:nvSpPr>
          <p:cNvPr id="10" name="Titre 9"/>
          <p:cNvSpPr>
            <a:spLocks noGrp="1"/>
          </p:cNvSpPr>
          <p:nvPr>
            <p:ph type="title" hasCustomPrompt="1"/>
          </p:nvPr>
        </p:nvSpPr>
        <p:spPr/>
        <p:txBody>
          <a:bodyPr/>
          <a:lstStyle>
            <a:lvl1pPr>
              <a:defRPr/>
            </a:lvl1pPr>
          </a:lstStyle>
          <a:p>
            <a:r>
              <a:rPr lang="en-GB" noProof="0" dirty="0"/>
              <a:t>Tab</a:t>
            </a:r>
          </a:p>
        </p:txBody>
      </p:sp>
      <p:cxnSp>
        <p:nvCxnSpPr>
          <p:cNvPr id="20" name="Connecteur droit 19"/>
          <p:cNvCxnSpPr/>
          <p:nvPr userDrawn="1"/>
        </p:nvCxnSpPr>
        <p:spPr>
          <a:xfrm>
            <a:off x="342578" y="879000"/>
            <a:ext cx="846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Rectangle 3"/>
          <p:cNvSpPr>
            <a:spLocks noChangeArrowheads="1"/>
          </p:cNvSpPr>
          <p:nvPr userDrawn="1"/>
        </p:nvSpPr>
        <p:spPr bwMode="auto">
          <a:xfrm>
            <a:off x="4075834" y="2363528"/>
            <a:ext cx="1368000" cy="2796540"/>
          </a:xfrm>
          <a:prstGeom prst="rect">
            <a:avLst/>
          </a:prstGeom>
          <a:solidFill>
            <a:schemeClr val="accent1"/>
          </a:solidFill>
          <a:ln w="2857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600"/>
          </a:p>
        </p:txBody>
      </p:sp>
      <p:sp>
        <p:nvSpPr>
          <p:cNvPr id="40" name="Rectangle 4"/>
          <p:cNvSpPr>
            <a:spLocks noChangeArrowheads="1"/>
          </p:cNvSpPr>
          <p:nvPr userDrawn="1"/>
        </p:nvSpPr>
        <p:spPr bwMode="auto">
          <a:xfrm>
            <a:off x="4067176" y="1561523"/>
            <a:ext cx="1368425" cy="727710"/>
          </a:xfrm>
          <a:prstGeom prst="rect">
            <a:avLst/>
          </a:prstGeom>
          <a:solidFill>
            <a:schemeClr val="accent2"/>
          </a:solidFill>
          <a:ln>
            <a:noFill/>
          </a:ln>
          <a:effectLst/>
          <a:extLs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600"/>
          </a:p>
        </p:txBody>
      </p:sp>
      <p:sp>
        <p:nvSpPr>
          <p:cNvPr id="41" name="Rectangle 5"/>
          <p:cNvSpPr>
            <a:spLocks noChangeArrowheads="1"/>
          </p:cNvSpPr>
          <p:nvPr userDrawn="1"/>
        </p:nvSpPr>
        <p:spPr bwMode="auto">
          <a:xfrm>
            <a:off x="323528" y="2369242"/>
            <a:ext cx="8048158" cy="609600"/>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600"/>
          </a:p>
        </p:txBody>
      </p:sp>
      <p:sp>
        <p:nvSpPr>
          <p:cNvPr id="42" name="Rectangle 6"/>
          <p:cNvSpPr>
            <a:spLocks noChangeArrowheads="1"/>
          </p:cNvSpPr>
          <p:nvPr userDrawn="1"/>
        </p:nvSpPr>
        <p:spPr bwMode="auto">
          <a:xfrm>
            <a:off x="323528" y="3095048"/>
            <a:ext cx="8048158" cy="609600"/>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600"/>
          </a:p>
        </p:txBody>
      </p:sp>
      <p:sp>
        <p:nvSpPr>
          <p:cNvPr id="43" name="Rectangle 7"/>
          <p:cNvSpPr>
            <a:spLocks noChangeArrowheads="1"/>
          </p:cNvSpPr>
          <p:nvPr userDrawn="1"/>
        </p:nvSpPr>
        <p:spPr bwMode="auto">
          <a:xfrm>
            <a:off x="323528" y="3820852"/>
            <a:ext cx="8048158" cy="609600"/>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600"/>
          </a:p>
        </p:txBody>
      </p:sp>
      <p:sp>
        <p:nvSpPr>
          <p:cNvPr id="44" name="Rectangle 8"/>
          <p:cNvSpPr>
            <a:spLocks noChangeArrowheads="1"/>
          </p:cNvSpPr>
          <p:nvPr userDrawn="1"/>
        </p:nvSpPr>
        <p:spPr bwMode="auto">
          <a:xfrm>
            <a:off x="323528" y="4546658"/>
            <a:ext cx="8048158" cy="609600"/>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600"/>
          </a:p>
        </p:txBody>
      </p:sp>
      <p:sp>
        <p:nvSpPr>
          <p:cNvPr id="45" name="Rectangle 9"/>
          <p:cNvSpPr>
            <a:spLocks noChangeArrowheads="1"/>
          </p:cNvSpPr>
          <p:nvPr userDrawn="1"/>
        </p:nvSpPr>
        <p:spPr bwMode="auto">
          <a:xfrm>
            <a:off x="5543551" y="1561523"/>
            <a:ext cx="1368425" cy="727710"/>
          </a:xfrm>
          <a:prstGeom prst="rect">
            <a:avLst/>
          </a:prstGeom>
          <a:solidFill>
            <a:srgbClr val="28A5C3"/>
          </a:solidFill>
          <a:ln>
            <a:noFill/>
          </a:ln>
          <a:effectLst/>
          <a:extLs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600"/>
          </a:p>
        </p:txBody>
      </p:sp>
      <p:sp>
        <p:nvSpPr>
          <p:cNvPr id="46" name="Rectangle 10"/>
          <p:cNvSpPr>
            <a:spLocks noChangeArrowheads="1"/>
          </p:cNvSpPr>
          <p:nvPr userDrawn="1"/>
        </p:nvSpPr>
        <p:spPr bwMode="auto">
          <a:xfrm>
            <a:off x="7019926" y="1561523"/>
            <a:ext cx="1368425" cy="727710"/>
          </a:xfrm>
          <a:prstGeom prst="rect">
            <a:avLst/>
          </a:prstGeom>
          <a:solidFill>
            <a:srgbClr val="28A5C3"/>
          </a:solidFill>
          <a:ln>
            <a:noFill/>
          </a:ln>
          <a:effectLst/>
          <a:extLs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600"/>
          </a:p>
        </p:txBody>
      </p:sp>
      <p:graphicFrame>
        <p:nvGraphicFramePr>
          <p:cNvPr id="47" name="Objet 46"/>
          <p:cNvGraphicFramePr>
            <a:graphicFrameLocks noChangeAspect="1"/>
          </p:cNvGraphicFramePr>
          <p:nvPr userDrawn="1">
            <p:extLst>
              <p:ext uri="{D42A27DB-BD31-4B8C-83A1-F6EECF244321}">
                <p14:modId xmlns:p14="http://schemas.microsoft.com/office/powerpoint/2010/main" val="1853512586"/>
              </p:ext>
            </p:extLst>
          </p:nvPr>
        </p:nvGraphicFramePr>
        <p:xfrm>
          <a:off x="611560" y="1363628"/>
          <a:ext cx="7921699" cy="4081596"/>
        </p:xfrm>
        <a:graphic>
          <a:graphicData uri="http://schemas.openxmlformats.org/presentationml/2006/ole">
            <mc:AlternateContent xmlns:mc="http://schemas.openxmlformats.org/markup-compatibility/2006">
              <mc:Choice xmlns:v="urn:schemas-microsoft-com:vml" Requires="v">
                <p:oleObj spid="_x0000_s7414" name="Feuille de calcul" r:id="rId3" imgW="7639089" imgH="3438450" progId="Excel.Sheet.8">
                  <p:embed/>
                </p:oleObj>
              </mc:Choice>
              <mc:Fallback>
                <p:oleObj name="Feuille de calcul" r:id="rId3" imgW="7639089" imgH="3438450" progId="Excel.Sheet.8">
                  <p:embed/>
                  <p:pic>
                    <p:nvPicPr>
                      <p:cNvPr id="0" name=""/>
                      <p:cNvPicPr>
                        <a:picLocks noChangeAspect="1" noChangeArrowheads="1"/>
                      </p:cNvPicPr>
                      <p:nvPr/>
                    </p:nvPicPr>
                    <p:blipFill>
                      <a:blip r:embed="rId4"/>
                      <a:srcRect/>
                      <a:stretch>
                        <a:fillRect/>
                      </a:stretch>
                    </p:blipFill>
                    <p:spPr bwMode="auto">
                      <a:xfrm>
                        <a:off x="611560" y="1363628"/>
                        <a:ext cx="7921699" cy="408159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083523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pPr>
              <a:defRPr/>
            </a:pPr>
            <a:r>
              <a:rPr lang="en-GB" noProof="0" dirty="0"/>
              <a:t>Presentation title</a:t>
            </a:r>
          </a:p>
        </p:txBody>
      </p:sp>
      <p:sp>
        <p:nvSpPr>
          <p:cNvPr id="4" name="Espace réservé de la date 3"/>
          <p:cNvSpPr>
            <a:spLocks noGrp="1"/>
          </p:cNvSpPr>
          <p:nvPr>
            <p:ph type="dt" sz="half" idx="11"/>
          </p:nvPr>
        </p:nvSpPr>
        <p:spPr/>
        <p:txBody>
          <a:bodyPr/>
          <a:lstStyle/>
          <a:p>
            <a:pPr>
              <a:defRPr/>
            </a:pPr>
            <a:r>
              <a:rPr lang="en-GB" noProof="0" dirty="0"/>
              <a:t>|  00/00/0000  |</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sp>
        <p:nvSpPr>
          <p:cNvPr id="8" name="Rectangle 7"/>
          <p:cNvSpPr/>
          <p:nvPr userDrawn="1"/>
        </p:nvSpPr>
        <p:spPr>
          <a:xfrm>
            <a:off x="348711" y="4551717"/>
            <a:ext cx="2376264" cy="24543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en-GB" sz="1800" b="1" noProof="0" dirty="0">
                <a:solidFill>
                  <a:schemeClr val="accent6"/>
                </a:solidFill>
                <a:sym typeface="Wingdings 3"/>
              </a:rPr>
              <a:t></a:t>
            </a:r>
            <a:r>
              <a:rPr lang="en-GB" sz="1400" noProof="0" dirty="0">
                <a:solidFill>
                  <a:schemeClr val="bg1"/>
                </a:solidFill>
                <a:sym typeface="Wingdings 3"/>
              </a:rPr>
              <a:t>   </a:t>
            </a:r>
            <a:r>
              <a:rPr lang="en-GB" sz="1400" noProof="0" dirty="0">
                <a:solidFill>
                  <a:schemeClr val="bg1"/>
                </a:solidFill>
              </a:rPr>
              <a:t>NOT TO DO</a:t>
            </a:r>
            <a:r>
              <a:rPr lang="en-GB" sz="1800" b="1" noProof="0" dirty="0">
                <a:solidFill>
                  <a:schemeClr val="accent6"/>
                </a:solidFill>
                <a:sym typeface="Wingdings 3"/>
              </a:rPr>
              <a:t></a:t>
            </a:r>
            <a:endParaRPr lang="en-GB" sz="1800" noProof="0" dirty="0">
              <a:solidFill>
                <a:schemeClr val="accent6"/>
              </a:solidFill>
            </a:endParaRPr>
          </a:p>
        </p:txBody>
      </p:sp>
      <p:sp>
        <p:nvSpPr>
          <p:cNvPr id="9" name="Rectangle 8"/>
          <p:cNvSpPr/>
          <p:nvPr userDrawn="1"/>
        </p:nvSpPr>
        <p:spPr>
          <a:xfrm>
            <a:off x="348710" y="332656"/>
            <a:ext cx="3719233" cy="4104456"/>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176213" indent="0" algn="l">
              <a:lnSpc>
                <a:spcPct val="120000"/>
              </a:lnSpc>
            </a:pPr>
            <a:r>
              <a:rPr lang="en-GB" sz="1200" b="1" u="sng" noProof="0" dirty="0">
                <a:solidFill>
                  <a:schemeClr val="tx1"/>
                </a:solidFill>
              </a:rPr>
              <a:t>HOW TO INSERT A PICTURE</a:t>
            </a:r>
            <a:r>
              <a:rPr lang="en-GB" sz="1200" b="1" u="sng" baseline="0" noProof="0" dirty="0">
                <a:solidFill>
                  <a:schemeClr val="tx1"/>
                </a:solidFill>
              </a:rPr>
              <a:t> ON A SLIDE WITH SEVERAL SHAPES</a:t>
            </a:r>
            <a:r>
              <a:rPr lang="en-GB" sz="1200" b="1" u="sng" noProof="0" dirty="0">
                <a:solidFill>
                  <a:schemeClr val="tx1"/>
                </a:solidFill>
              </a:rPr>
              <a:t>?</a:t>
            </a:r>
          </a:p>
          <a:p>
            <a:pPr marL="176213" indent="0" algn="l">
              <a:lnSpc>
                <a:spcPct val="120000"/>
              </a:lnSpc>
            </a:pPr>
            <a:endParaRPr lang="en-GB" sz="1200" u="sng" noProof="0" dirty="0">
              <a:solidFill>
                <a:schemeClr val="tx1"/>
              </a:solidFill>
            </a:endParaRPr>
          </a:p>
          <a:p>
            <a:pPr marL="360363" indent="-184150" algn="l">
              <a:lnSpc>
                <a:spcPct val="120000"/>
              </a:lnSpc>
              <a:buFont typeface="Courier New" panose="02070309020205020404" pitchFamily="49" charset="0"/>
              <a:buChar char="o"/>
              <a:tabLst>
                <a:tab pos="1611313" algn="l"/>
              </a:tabLst>
            </a:pPr>
            <a:r>
              <a:rPr lang="en-GB" sz="1200" u="none" noProof="0" dirty="0">
                <a:solidFill>
                  <a:schemeClr val="tx1"/>
                </a:solidFill>
              </a:rPr>
              <a:t>View </a:t>
            </a:r>
            <a:r>
              <a:rPr lang="en-GB" sz="1200" u="none" noProof="0" dirty="0">
                <a:solidFill>
                  <a:schemeClr val="tx1"/>
                </a:solidFill>
                <a:sym typeface="Wingdings 3"/>
              </a:rPr>
              <a:t> Slide Master</a:t>
            </a:r>
          </a:p>
          <a:p>
            <a:pPr marL="360363" indent="-184150" algn="l">
              <a:lnSpc>
                <a:spcPct val="120000"/>
              </a:lnSpc>
              <a:buFont typeface="Courier New" panose="02070309020205020404" pitchFamily="49" charset="0"/>
              <a:buChar char="o"/>
              <a:tabLst>
                <a:tab pos="1611313" algn="l"/>
              </a:tabLst>
            </a:pPr>
            <a:r>
              <a:rPr lang="en-GB" sz="1200" u="none" noProof="0" dirty="0">
                <a:solidFill>
                  <a:schemeClr val="tx1"/>
                </a:solidFill>
                <a:sym typeface="Wingdings 3"/>
              </a:rPr>
              <a:t>Choose slide Title with picture</a:t>
            </a:r>
          </a:p>
          <a:p>
            <a:pPr marL="360363" indent="-184150" algn="l">
              <a:lnSpc>
                <a:spcPct val="120000"/>
              </a:lnSpc>
              <a:buFont typeface="Courier New" panose="02070309020205020404" pitchFamily="49" charset="0"/>
              <a:buChar char="o"/>
              <a:tabLst>
                <a:tab pos="1611313" algn="l"/>
              </a:tabLst>
            </a:pPr>
            <a:r>
              <a:rPr lang="en-GB" sz="1200" u="none" noProof="0" dirty="0">
                <a:solidFill>
                  <a:schemeClr val="tx1"/>
                </a:solidFill>
                <a:sym typeface="Wingdings 3"/>
              </a:rPr>
              <a:t>Insert your picture</a:t>
            </a:r>
          </a:p>
          <a:p>
            <a:pPr marL="360363" indent="-184150" algn="l">
              <a:lnSpc>
                <a:spcPct val="120000"/>
              </a:lnSpc>
              <a:buFont typeface="Courier New" panose="02070309020205020404" pitchFamily="49" charset="0"/>
              <a:buChar char="o"/>
              <a:tabLst>
                <a:tab pos="1611313" algn="l"/>
              </a:tabLst>
            </a:pPr>
            <a:r>
              <a:rPr lang="en-GB" sz="1200" u="none" noProof="0" dirty="0">
                <a:solidFill>
                  <a:schemeClr val="tx1"/>
                </a:solidFill>
                <a:sym typeface="Wingdings 3"/>
              </a:rPr>
              <a:t>Right</a:t>
            </a:r>
            <a:r>
              <a:rPr lang="en-GB" sz="1200" u="none" baseline="0" noProof="0" dirty="0">
                <a:solidFill>
                  <a:schemeClr val="tx1"/>
                </a:solidFill>
                <a:sym typeface="Wingdings 3"/>
              </a:rPr>
              <a:t> click on picture, choose Send Backward</a:t>
            </a:r>
            <a:endParaRPr lang="en-GB" sz="1200" u="none" noProof="0" dirty="0">
              <a:solidFill>
                <a:schemeClr val="tx1"/>
              </a:solidFill>
              <a:sym typeface="Wingdings 3"/>
            </a:endParaRPr>
          </a:p>
          <a:p>
            <a:pPr marL="360363" marR="0" indent="-184150" algn="l" defTabSz="914400" rtl="0" eaLnBrk="1" fontAlgn="auto" latinLnBrk="0" hangingPunct="1">
              <a:lnSpc>
                <a:spcPct val="120000"/>
              </a:lnSpc>
              <a:spcBef>
                <a:spcPts val="0"/>
              </a:spcBef>
              <a:spcAft>
                <a:spcPts val="0"/>
              </a:spcAft>
              <a:buClrTx/>
              <a:buSzTx/>
              <a:buFont typeface="Courier New" panose="02070309020205020404" pitchFamily="49" charset="0"/>
              <a:buChar char="o"/>
              <a:tabLst>
                <a:tab pos="1611313" algn="l"/>
              </a:tabLst>
              <a:defRPr/>
            </a:pPr>
            <a:r>
              <a:rPr lang="en-GB" sz="1200" u="none" noProof="0" dirty="0">
                <a:solidFill>
                  <a:schemeClr val="tx1"/>
                </a:solidFill>
                <a:sym typeface="Wingdings 3"/>
              </a:rPr>
              <a:t>Delete the slide with text</a:t>
            </a:r>
            <a:br>
              <a:rPr lang="en-GB" sz="1200" u="none" noProof="0" dirty="0">
                <a:solidFill>
                  <a:schemeClr val="tx1"/>
                </a:solidFill>
                <a:sym typeface="Wingdings 3"/>
              </a:rPr>
            </a:br>
            <a:r>
              <a:rPr lang="en-GB" sz="1200" u="none" noProof="0" dirty="0">
                <a:solidFill>
                  <a:schemeClr val="tx1"/>
                </a:solidFill>
                <a:sym typeface="Wingdings 3"/>
              </a:rPr>
              <a:t>(just to show right place and size for the</a:t>
            </a:r>
            <a:r>
              <a:rPr lang="en-GB" sz="1200" u="none" baseline="0" noProof="0" dirty="0">
                <a:solidFill>
                  <a:schemeClr val="tx1"/>
                </a:solidFill>
                <a:sym typeface="Wingdings 3"/>
              </a:rPr>
              <a:t> picture)</a:t>
            </a:r>
            <a:endParaRPr lang="en-GB" sz="1200" u="none" noProof="0" dirty="0">
              <a:solidFill>
                <a:schemeClr val="tx1"/>
              </a:solidFill>
              <a:sym typeface="Wingdings 3"/>
            </a:endParaRPr>
          </a:p>
          <a:p>
            <a:pPr marL="176213" indent="0" algn="l">
              <a:lnSpc>
                <a:spcPct val="120000"/>
              </a:lnSpc>
              <a:buFont typeface="Courier New" panose="02070309020205020404" pitchFamily="49" charset="0"/>
              <a:buNone/>
            </a:pPr>
            <a:endParaRPr lang="en-GB" sz="1200" u="none" noProof="0" dirty="0">
              <a:solidFill>
                <a:schemeClr val="tx1"/>
              </a:solidFill>
              <a:sym typeface="Wingdings 3"/>
            </a:endParaRPr>
          </a:p>
          <a:p>
            <a:pPr marL="176213" indent="0" algn="l">
              <a:lnSpc>
                <a:spcPct val="120000"/>
              </a:lnSpc>
              <a:buFont typeface="Courier New" panose="02070309020205020404" pitchFamily="49" charset="0"/>
              <a:buNone/>
            </a:pPr>
            <a:r>
              <a:rPr lang="en-GB" sz="1200" u="none" noProof="0" dirty="0">
                <a:solidFill>
                  <a:schemeClr val="tx1"/>
                </a:solidFill>
                <a:sym typeface="Wingdings 3"/>
              </a:rPr>
              <a:t>To create many same slides with different pictures: </a:t>
            </a:r>
          </a:p>
          <a:p>
            <a:pPr marL="176213" indent="0" algn="l">
              <a:lnSpc>
                <a:spcPct val="120000"/>
              </a:lnSpc>
              <a:buFont typeface="Courier New" panose="02070309020205020404" pitchFamily="49" charset="0"/>
              <a:buNone/>
            </a:pPr>
            <a:r>
              <a:rPr lang="en-GB" sz="1200" u="none" noProof="0" dirty="0">
                <a:solidFill>
                  <a:schemeClr val="tx1"/>
                </a:solidFill>
                <a:sym typeface="Wingdings 3"/>
              </a:rPr>
              <a:t>copy/paste this slide and change the picture</a:t>
            </a:r>
          </a:p>
          <a:p>
            <a:pPr marL="176213" indent="0" algn="l">
              <a:lnSpc>
                <a:spcPct val="120000"/>
              </a:lnSpc>
              <a:buFont typeface="Courier New" panose="02070309020205020404" pitchFamily="49" charset="0"/>
              <a:buNone/>
            </a:pPr>
            <a:endParaRPr lang="en-GB" sz="1200" u="none" noProof="0" dirty="0">
              <a:solidFill>
                <a:schemeClr val="tx1"/>
              </a:solidFill>
              <a:sym typeface="Wingdings 3"/>
            </a:endParaRPr>
          </a:p>
          <a:p>
            <a:pPr marL="176213" indent="0" algn="l">
              <a:lnSpc>
                <a:spcPct val="120000"/>
              </a:lnSpc>
              <a:buFont typeface="Courier New" panose="02070309020205020404" pitchFamily="49" charset="0"/>
              <a:buNone/>
              <a:tabLst/>
            </a:pPr>
            <a:r>
              <a:rPr lang="en-GB" sz="1200" u="none" noProof="0" dirty="0">
                <a:solidFill>
                  <a:schemeClr val="tx1"/>
                </a:solidFill>
                <a:sym typeface="Wingdings 3"/>
              </a:rPr>
              <a:t>ATTENTION : do</a:t>
            </a:r>
            <a:r>
              <a:rPr lang="en-GB" sz="1200" u="none" baseline="0" noProof="0" dirty="0">
                <a:solidFill>
                  <a:schemeClr val="tx1"/>
                </a:solidFill>
                <a:sym typeface="Wingdings 3"/>
              </a:rPr>
              <a:t> not insert the picture with Format Background</a:t>
            </a:r>
            <a:endParaRPr lang="en-GB" sz="1200" u="none" noProof="0" dirty="0">
              <a:solidFill>
                <a:schemeClr val="tx1"/>
              </a:solidFill>
            </a:endParaRPr>
          </a:p>
        </p:txBody>
      </p:sp>
      <p:pic>
        <p:nvPicPr>
          <p:cNvPr id="9220" name="Picture 4" descr="http://www.google.fr/url?source=imglanding&amp;ct=img&amp;q=http://www.mydigitallife.info/wp-content/uploads/2010/06/ppt-master-slide.jpg&amp;sa=X&amp;ei=qWJoVcaVKMzeUbS3gIgE&amp;ved=0CAkQ8wc4Ig&amp;usg=AFQjCNFRVOwtBibdUtmdbmupjDYh2rvQk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36667" y="332656"/>
            <a:ext cx="2736303" cy="7129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p:cNvGrpSpPr/>
          <p:nvPr userDrawn="1"/>
        </p:nvGrpSpPr>
        <p:grpSpPr>
          <a:xfrm>
            <a:off x="4370069" y="1895934"/>
            <a:ext cx="4402901" cy="3846138"/>
            <a:chOff x="4633595" y="1895912"/>
            <a:chExt cx="4402901" cy="3846138"/>
          </a:xfrm>
        </p:grpSpPr>
        <p:pic>
          <p:nvPicPr>
            <p:cNvPr id="9224" name="Picture 8"/>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658" t="7968" r="4848"/>
            <a:stretch/>
          </p:blipFill>
          <p:spPr bwMode="auto">
            <a:xfrm>
              <a:off x="4633597" y="1895912"/>
              <a:ext cx="4402899" cy="308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026" t="23950" r="1315"/>
            <a:stretch/>
          </p:blipFill>
          <p:spPr bwMode="auto">
            <a:xfrm>
              <a:off x="4633595" y="2675364"/>
              <a:ext cx="4402901" cy="3066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9226" name="Picture 10" descr="C:\Users\ChristineB\Desktop\Sans titre 6.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82936" y="3356992"/>
            <a:ext cx="2769861" cy="2054455"/>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www.google.fr/url?source=imglanding&amp;ct=img&amp;q=http://www.dvd-ppt-slideshow.com/blog/wp-content/uploads/2012/08/texture-powerpoint-theme-2.png&amp;sa=X&amp;ei=Gm1oVc2wJcu3Ub-DgMgF&amp;ved=0CAkQ8wc&amp;usg=AFQjCNFmMM-KW7TpX3rDpuxzu9nx4s4UTw"/>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a:stretch/>
        </p:blipFill>
        <p:spPr bwMode="auto">
          <a:xfrm>
            <a:off x="661759" y="4797152"/>
            <a:ext cx="1750168" cy="1241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55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LIGHT">
    <p:spTree>
      <p:nvGrpSpPr>
        <p:cNvPr id="1" name=""/>
        <p:cNvGrpSpPr/>
        <p:nvPr/>
      </p:nvGrpSpPr>
      <p:grpSpPr>
        <a:xfrm>
          <a:off x="0" y="0"/>
          <a:ext cx="0" cy="0"/>
          <a:chOff x="0" y="0"/>
          <a:chExt cx="0" cy="0"/>
        </a:xfrm>
      </p:grpSpPr>
      <p:pic>
        <p:nvPicPr>
          <p:cNvPr id="9" name="Picture 2" descr="C:\Users\ChristineB\Seenk-D\BNPP\2015-05\fon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38" y="0"/>
            <a:ext cx="9144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3738" y="5324365"/>
            <a:ext cx="9140262" cy="153363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13" name="Rectangle 12"/>
          <p:cNvSpPr/>
          <p:nvPr userDrawn="1"/>
        </p:nvSpPr>
        <p:spPr>
          <a:xfrm>
            <a:off x="1072183" y="5022701"/>
            <a:ext cx="3492000" cy="603328"/>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000" noProof="0" dirty="0">
              <a:solidFill>
                <a:schemeClr val="accent5"/>
              </a:solidFill>
            </a:endParaRPr>
          </a:p>
        </p:txBody>
      </p:sp>
      <p:sp>
        <p:nvSpPr>
          <p:cNvPr id="2" name="Titre 1"/>
          <p:cNvSpPr>
            <a:spLocks noGrp="1"/>
          </p:cNvSpPr>
          <p:nvPr>
            <p:ph type="ctrTitle" hasCustomPrompt="1"/>
          </p:nvPr>
        </p:nvSpPr>
        <p:spPr>
          <a:xfrm>
            <a:off x="390203" y="255589"/>
            <a:ext cx="5328592" cy="864000"/>
          </a:xfrm>
        </p:spPr>
        <p:txBody>
          <a:bodyPr anchor="t">
            <a:noAutofit/>
          </a:bodyPr>
          <a:lstStyle>
            <a:lvl1pPr algn="l">
              <a:lnSpc>
                <a:spcPct val="85000"/>
              </a:lnSpc>
              <a:defRPr sz="3600" b="1" cap="all" baseline="0">
                <a:solidFill>
                  <a:schemeClr val="tx1"/>
                </a:solidFill>
              </a:defRPr>
            </a:lvl1pPr>
          </a:lstStyle>
          <a:p>
            <a:r>
              <a:rPr lang="en-GB" noProof="0" dirty="0"/>
              <a:t>presentation title </a:t>
            </a:r>
            <a:br>
              <a:rPr lang="en-GB" noProof="0" dirty="0"/>
            </a:br>
            <a:r>
              <a:rPr lang="en-GB" noProof="0" dirty="0"/>
              <a:t>on multi-lines</a:t>
            </a:r>
          </a:p>
        </p:txBody>
      </p:sp>
      <p:sp>
        <p:nvSpPr>
          <p:cNvPr id="3" name="Sous-titre 2"/>
          <p:cNvSpPr>
            <a:spLocks noGrp="1"/>
          </p:cNvSpPr>
          <p:nvPr>
            <p:ph type="subTitle" idx="1" hasCustomPrompt="1"/>
          </p:nvPr>
        </p:nvSpPr>
        <p:spPr>
          <a:xfrm>
            <a:off x="390203" y="1143794"/>
            <a:ext cx="5328000" cy="432000"/>
          </a:xfrm>
        </p:spPr>
        <p:txBody>
          <a:bodyPr anchor="ctr">
            <a:normAutofit/>
          </a:bodyPr>
          <a:lstStyle>
            <a:lvl1pPr marL="0" indent="0" algn="l">
              <a:buNone/>
              <a:defRPr sz="250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subtitle</a:t>
            </a:r>
          </a:p>
        </p:txBody>
      </p:sp>
      <p:sp>
        <p:nvSpPr>
          <p:cNvPr id="11" name="Espace réservé du texte 2"/>
          <p:cNvSpPr>
            <a:spLocks noGrp="1"/>
          </p:cNvSpPr>
          <p:nvPr>
            <p:ph type="body" idx="13" hasCustomPrompt="1"/>
          </p:nvPr>
        </p:nvSpPr>
        <p:spPr>
          <a:xfrm>
            <a:off x="1231057" y="5112168"/>
            <a:ext cx="3168000" cy="216000"/>
          </a:xfrm>
        </p:spPr>
        <p:txBody>
          <a:bodyPr anchor="ctr">
            <a:normAutofit/>
          </a:bodyPr>
          <a:lstStyle>
            <a:lvl1pPr marL="0" indent="0" algn="l">
              <a:buNone/>
              <a:defRPr sz="14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GB" noProof="0" dirty="0"/>
              <a:t>author’s name</a:t>
            </a:r>
          </a:p>
        </p:txBody>
      </p:sp>
      <p:sp>
        <p:nvSpPr>
          <p:cNvPr id="12" name="Espace réservé du texte 2"/>
          <p:cNvSpPr>
            <a:spLocks noGrp="1"/>
          </p:cNvSpPr>
          <p:nvPr>
            <p:ph type="body" idx="14" hasCustomPrompt="1"/>
          </p:nvPr>
        </p:nvSpPr>
        <p:spPr>
          <a:xfrm>
            <a:off x="1231057" y="5335688"/>
            <a:ext cx="3168000" cy="216000"/>
          </a:xfrm>
        </p:spPr>
        <p:txBody>
          <a:bodyPr anchor="ctr">
            <a:normAutofit/>
          </a:bodyPr>
          <a:lstStyle>
            <a:lvl1pPr marL="0" indent="0" algn="l">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GB" noProof="0" dirty="0"/>
              <a:t>Location, 00/00/2015</a:t>
            </a:r>
          </a:p>
        </p:txBody>
      </p:sp>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5725630" y="5995988"/>
            <a:ext cx="2896664" cy="219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ChristineB\Seenk-D\BNPP\2015-02\PPT_43-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07975" y="5799137"/>
            <a:ext cx="2959100" cy="61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67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E">
    <p:spTree>
      <p:nvGrpSpPr>
        <p:cNvPr id="1" name=""/>
        <p:cNvGrpSpPr/>
        <p:nvPr/>
      </p:nvGrpSpPr>
      <p:grpSpPr>
        <a:xfrm>
          <a:off x="0" y="0"/>
          <a:ext cx="0" cy="0"/>
          <a:chOff x="0" y="0"/>
          <a:chExt cx="0" cy="0"/>
        </a:xfrm>
      </p:grpSpPr>
      <p:sp>
        <p:nvSpPr>
          <p:cNvPr id="11" name="Espace réservé du contenu 2"/>
          <p:cNvSpPr>
            <a:spLocks noGrp="1"/>
          </p:cNvSpPr>
          <p:nvPr>
            <p:ph idx="1" hasCustomPrompt="1"/>
          </p:nvPr>
        </p:nvSpPr>
        <p:spPr>
          <a:xfrm>
            <a:off x="342578" y="1137313"/>
            <a:ext cx="8460000" cy="4739960"/>
          </a:xfrm>
        </p:spPr>
        <p:txBody>
          <a:bodyPr/>
          <a:lstStyle>
            <a:lvl1pPr>
              <a:defRPr/>
            </a:lvl1pPr>
            <a:lvl2pPr marL="358775" indent="-179388">
              <a:defRPr/>
            </a:lvl2pPr>
            <a:lvl3pPr marL="538163" indent="-182563">
              <a:defRPr/>
            </a:lvl3pPr>
            <a:lvl4pPr marL="719138" indent="-173038">
              <a:defRPr/>
            </a:lvl4pPr>
            <a:lvl5pPr marL="3175" indent="4763">
              <a:defRPr/>
            </a:lvl5pPr>
          </a:lstStyle>
          <a:p>
            <a:pPr lvl="0"/>
            <a:r>
              <a:rPr lang="en-GB" noProof="0" dirty="0"/>
              <a:t>Level 1</a:t>
            </a:r>
          </a:p>
          <a:p>
            <a:pPr lvl="1"/>
            <a:r>
              <a:rPr lang="en-GB" noProof="0" dirty="0"/>
              <a:t>Level 2</a:t>
            </a:r>
          </a:p>
          <a:p>
            <a:pPr lvl="2"/>
            <a:r>
              <a:rPr lang="en-GB" noProof="0" dirty="0"/>
              <a:t>Level 3</a:t>
            </a:r>
          </a:p>
          <a:p>
            <a:pPr lvl="3"/>
            <a:r>
              <a:rPr lang="en-GB" noProof="0" dirty="0"/>
              <a:t>Level 4</a:t>
            </a:r>
          </a:p>
          <a:p>
            <a:pPr lvl="4"/>
            <a:r>
              <a:rPr lang="en-GB" noProof="0" dirty="0"/>
              <a:t>Level 5</a:t>
            </a:r>
          </a:p>
        </p:txBody>
      </p:sp>
      <p:sp>
        <p:nvSpPr>
          <p:cNvPr id="8" name="Titre 7"/>
          <p:cNvSpPr>
            <a:spLocks noGrp="1"/>
          </p:cNvSpPr>
          <p:nvPr>
            <p:ph type="title" hasCustomPrompt="1"/>
          </p:nvPr>
        </p:nvSpPr>
        <p:spPr>
          <a:xfrm>
            <a:off x="342578" y="116192"/>
            <a:ext cx="8460000" cy="745664"/>
          </a:xfrm>
        </p:spPr>
        <p:txBody>
          <a:bodyPr/>
          <a:lstStyle>
            <a:lvl1pPr>
              <a:defRPr>
                <a:solidFill>
                  <a:schemeClr val="accent1"/>
                </a:solidFill>
              </a:defRPr>
            </a:lvl1pPr>
          </a:lstStyle>
          <a:p>
            <a:r>
              <a:rPr lang="en-GB" noProof="0" dirty="0"/>
              <a:t>Slide title</a:t>
            </a:r>
          </a:p>
        </p:txBody>
      </p:sp>
      <p:sp>
        <p:nvSpPr>
          <p:cNvPr id="2" name="Espace réservé de la date 1"/>
          <p:cNvSpPr>
            <a:spLocks noGrp="1"/>
          </p:cNvSpPr>
          <p:nvPr>
            <p:ph type="dt" sz="half" idx="10"/>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1"/>
          </p:nvPr>
        </p:nvSpPr>
        <p:spPr/>
        <p:txBody>
          <a:bodyPr/>
          <a:lstStyle/>
          <a:p>
            <a:pPr>
              <a:defRPr/>
            </a:pPr>
            <a:r>
              <a:rPr lang="en-GB" noProof="0"/>
              <a:t>Presentation title</a:t>
            </a:r>
            <a:endParaRPr lang="en-GB" noProof="0" dirty="0"/>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cxnSp>
        <p:nvCxnSpPr>
          <p:cNvPr id="10" name="Connecteur droit 9"/>
          <p:cNvCxnSpPr/>
          <p:nvPr userDrawn="1"/>
        </p:nvCxnSpPr>
        <p:spPr>
          <a:xfrm>
            <a:off x="342578" y="879000"/>
            <a:ext cx="846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356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p:spTree>
      <p:nvGrpSpPr>
        <p:cNvPr id="1" name=""/>
        <p:cNvGrpSpPr/>
        <p:nvPr/>
      </p:nvGrpSpPr>
      <p:grpSpPr>
        <a:xfrm>
          <a:off x="0" y="0"/>
          <a:ext cx="0" cy="0"/>
          <a:chOff x="0" y="0"/>
          <a:chExt cx="0" cy="0"/>
        </a:xfrm>
      </p:grpSpPr>
      <p:sp>
        <p:nvSpPr>
          <p:cNvPr id="9" name="Titre 1"/>
          <p:cNvSpPr>
            <a:spLocks noGrp="1"/>
          </p:cNvSpPr>
          <p:nvPr>
            <p:ph type="ctrTitle" hasCustomPrompt="1"/>
          </p:nvPr>
        </p:nvSpPr>
        <p:spPr>
          <a:xfrm>
            <a:off x="2061244" y="2161430"/>
            <a:ext cx="6183163" cy="2851745"/>
          </a:xfrm>
        </p:spPr>
        <p:txBody>
          <a:bodyPr anchor="t">
            <a:noAutofit/>
          </a:bodyPr>
          <a:lstStyle>
            <a:lvl1pPr algn="l">
              <a:lnSpc>
                <a:spcPct val="85000"/>
              </a:lnSpc>
              <a:defRPr sz="3600" b="1" cap="all" baseline="0">
                <a:solidFill>
                  <a:schemeClr val="accent1"/>
                </a:solidFill>
              </a:defRPr>
            </a:lvl1pPr>
          </a:lstStyle>
          <a:p>
            <a:r>
              <a:rPr lang="en-GB" noProof="0" dirty="0"/>
              <a:t>Part Title</a:t>
            </a:r>
          </a:p>
        </p:txBody>
      </p:sp>
      <p:sp>
        <p:nvSpPr>
          <p:cNvPr id="10" name="Sous-titre 2"/>
          <p:cNvSpPr>
            <a:spLocks noGrp="1"/>
          </p:cNvSpPr>
          <p:nvPr>
            <p:ph type="subTitle" idx="1" hasCustomPrompt="1"/>
          </p:nvPr>
        </p:nvSpPr>
        <p:spPr>
          <a:xfrm>
            <a:off x="1432223" y="1681758"/>
            <a:ext cx="504000" cy="504000"/>
          </a:xfrm>
          <a:solidFill>
            <a:schemeClr val="accent1"/>
          </a:solidFill>
          <a:ln>
            <a:noFill/>
          </a:ln>
        </p:spPr>
        <p:txBody>
          <a:bodyPr anchor="ctr">
            <a:noAutofit/>
          </a:bodyPr>
          <a:lstStyle>
            <a:lvl1pPr marL="0" indent="0" algn="ctr">
              <a:buNone/>
              <a:defRPr sz="3600" b="1"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0</a:t>
            </a:r>
          </a:p>
        </p:txBody>
      </p:sp>
      <p:sp>
        <p:nvSpPr>
          <p:cNvPr id="11" name="Espace réservé de la date 10"/>
          <p:cNvSpPr>
            <a:spLocks noGrp="1"/>
          </p:cNvSpPr>
          <p:nvPr>
            <p:ph type="dt" sz="half" idx="10"/>
          </p:nvPr>
        </p:nvSpPr>
        <p:spPr/>
        <p:txBody>
          <a:bodyPr/>
          <a:lstStyle/>
          <a:p>
            <a:pPr>
              <a:defRPr/>
            </a:pPr>
            <a:r>
              <a:rPr lang="fr-FR" noProof="0"/>
              <a:t>|  00/00/0000  |</a:t>
            </a:r>
            <a:endParaRPr lang="en-GB" noProof="0" dirty="0"/>
          </a:p>
        </p:txBody>
      </p:sp>
      <p:sp>
        <p:nvSpPr>
          <p:cNvPr id="12" name="Espace réservé du pied de page 11"/>
          <p:cNvSpPr>
            <a:spLocks noGrp="1"/>
          </p:cNvSpPr>
          <p:nvPr>
            <p:ph type="ftr" sz="quarter" idx="11"/>
          </p:nvPr>
        </p:nvSpPr>
        <p:spPr/>
        <p:txBody>
          <a:bodyPr/>
          <a:lstStyle/>
          <a:p>
            <a:pPr>
              <a:defRPr/>
            </a:pPr>
            <a:r>
              <a:rPr lang="en-GB" noProof="0"/>
              <a:t>Presentation title</a:t>
            </a:r>
            <a:endParaRPr lang="en-GB" noProof="0" dirty="0"/>
          </a:p>
        </p:txBody>
      </p:sp>
      <p:sp>
        <p:nvSpPr>
          <p:cNvPr id="13" name="Espace réservé du numéro de diapositive 12"/>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spTree>
    <p:extLst>
      <p:ext uri="{BB962C8B-B14F-4D97-AF65-F5344CB8AC3E}">
        <p14:creationId xmlns:p14="http://schemas.microsoft.com/office/powerpoint/2010/main" val="57734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Espace réservé de la date 5"/>
          <p:cNvSpPr>
            <a:spLocks noGrp="1"/>
          </p:cNvSpPr>
          <p:nvPr>
            <p:ph type="dt" sz="half" idx="18"/>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9"/>
          </p:nvPr>
        </p:nvSpPr>
        <p:spPr/>
        <p:txBody>
          <a:bodyPr/>
          <a:lstStyle/>
          <a:p>
            <a:pPr>
              <a:defRPr/>
            </a:pPr>
            <a:r>
              <a:rPr lang="en-GB" noProof="0"/>
              <a:t>Presentation title</a:t>
            </a:r>
            <a:endParaRPr lang="en-GB" noProof="0" dirty="0"/>
          </a:p>
        </p:txBody>
      </p:sp>
      <p:sp>
        <p:nvSpPr>
          <p:cNvPr id="8" name="Espace réservé du numéro de diapositive 7"/>
          <p:cNvSpPr>
            <a:spLocks noGrp="1"/>
          </p:cNvSpPr>
          <p:nvPr>
            <p:ph type="sldNum" sz="quarter" idx="20"/>
          </p:nvPr>
        </p:nvSpPr>
        <p:spPr/>
        <p:txBody>
          <a:bodyPr/>
          <a:lstStyle/>
          <a:p>
            <a:pPr>
              <a:defRPr/>
            </a:pPr>
            <a:fld id="{276219AF-F5ED-455B-A512-B03AB3602319}" type="slidenum">
              <a:rPr lang="en-GB" noProof="0" smtClean="0"/>
              <a:pPr>
                <a:defRPr/>
              </a:pPr>
              <a:t>‹N°›</a:t>
            </a:fld>
            <a:endParaRPr lang="en-GB" noProof="0" dirty="0"/>
          </a:p>
        </p:txBody>
      </p:sp>
      <p:sp>
        <p:nvSpPr>
          <p:cNvPr id="11" name="Titre 1"/>
          <p:cNvSpPr>
            <a:spLocks noGrp="1"/>
          </p:cNvSpPr>
          <p:nvPr>
            <p:ph type="title" hasCustomPrompt="1"/>
          </p:nvPr>
        </p:nvSpPr>
        <p:spPr>
          <a:xfrm>
            <a:off x="1420426" y="692696"/>
            <a:ext cx="7382152" cy="745664"/>
          </a:xfrm>
        </p:spPr>
        <p:txBody>
          <a:bodyPr>
            <a:normAutofit/>
          </a:bodyPr>
          <a:lstStyle>
            <a:lvl1pPr>
              <a:defRPr sz="3200" cap="all" baseline="0"/>
            </a:lvl1pPr>
          </a:lstStyle>
          <a:p>
            <a:r>
              <a:rPr lang="en-GB" noProof="0" dirty="0"/>
              <a:t>Slide contents</a:t>
            </a:r>
          </a:p>
        </p:txBody>
      </p:sp>
    </p:spTree>
    <p:extLst>
      <p:ext uri="{BB962C8B-B14F-4D97-AF65-F5344CB8AC3E}">
        <p14:creationId xmlns:p14="http://schemas.microsoft.com/office/powerpoint/2010/main" val="152027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6" name="Espace réservé de la date 5"/>
          <p:cNvSpPr>
            <a:spLocks noGrp="1"/>
          </p:cNvSpPr>
          <p:nvPr>
            <p:ph type="dt" sz="half" idx="18"/>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9"/>
          </p:nvPr>
        </p:nvSpPr>
        <p:spPr/>
        <p:txBody>
          <a:bodyPr/>
          <a:lstStyle/>
          <a:p>
            <a:pPr>
              <a:defRPr/>
            </a:pPr>
            <a:r>
              <a:rPr lang="en-GB" noProof="0"/>
              <a:t>Presentation title</a:t>
            </a:r>
            <a:endParaRPr lang="en-GB" noProof="0" dirty="0"/>
          </a:p>
        </p:txBody>
      </p:sp>
      <p:sp>
        <p:nvSpPr>
          <p:cNvPr id="8" name="Espace réservé du numéro de diapositive 7"/>
          <p:cNvSpPr>
            <a:spLocks noGrp="1"/>
          </p:cNvSpPr>
          <p:nvPr>
            <p:ph type="sldNum" sz="quarter" idx="20"/>
          </p:nvPr>
        </p:nvSpPr>
        <p:spPr/>
        <p:txBody>
          <a:bodyPr/>
          <a:lstStyle/>
          <a:p>
            <a:pPr>
              <a:defRPr/>
            </a:pPr>
            <a:fld id="{276219AF-F5ED-455B-A512-B03AB3602319}" type="slidenum">
              <a:rPr lang="en-GB" noProof="0" smtClean="0"/>
              <a:pPr>
                <a:defRPr/>
              </a:pPr>
              <a:t>‹N°›</a:t>
            </a:fld>
            <a:endParaRPr lang="en-GB" noProof="0" dirty="0"/>
          </a:p>
        </p:txBody>
      </p:sp>
      <p:sp>
        <p:nvSpPr>
          <p:cNvPr id="11" name="Titre 1"/>
          <p:cNvSpPr>
            <a:spLocks noGrp="1"/>
          </p:cNvSpPr>
          <p:nvPr>
            <p:ph type="title" hasCustomPrompt="1"/>
          </p:nvPr>
        </p:nvSpPr>
        <p:spPr>
          <a:xfrm>
            <a:off x="1420426" y="692696"/>
            <a:ext cx="7382152" cy="745664"/>
          </a:xfrm>
        </p:spPr>
        <p:txBody>
          <a:bodyPr>
            <a:normAutofit/>
          </a:bodyPr>
          <a:lstStyle>
            <a:lvl1pPr>
              <a:defRPr sz="3200" cap="all" baseline="0"/>
            </a:lvl1pPr>
          </a:lstStyle>
          <a:p>
            <a:r>
              <a:rPr lang="en-GB" noProof="0" dirty="0"/>
              <a:t>Slide contents</a:t>
            </a:r>
          </a:p>
        </p:txBody>
      </p:sp>
      <p:sp>
        <p:nvSpPr>
          <p:cNvPr id="9" name="Espace réservé du texte 2"/>
          <p:cNvSpPr>
            <a:spLocks noGrp="1"/>
          </p:cNvSpPr>
          <p:nvPr>
            <p:ph type="body" idx="13" hasCustomPrompt="1"/>
          </p:nvPr>
        </p:nvSpPr>
        <p:spPr>
          <a:xfrm>
            <a:off x="1403648" y="1658894"/>
            <a:ext cx="7416352" cy="4002354"/>
          </a:xfrm>
        </p:spPr>
        <p:txBody>
          <a:bodyPr lIns="0" anchor="t">
            <a:normAutofit/>
          </a:bodyPr>
          <a:lstStyle>
            <a:lvl1pPr marL="720725" indent="-720725">
              <a:lnSpc>
                <a:spcPct val="150000"/>
              </a:lnSpc>
              <a:buClr>
                <a:schemeClr val="accent1"/>
              </a:buClr>
              <a:buSzPct val="100000"/>
              <a:buFont typeface="+mj-lt"/>
              <a:buAutoNum type="arabicPeriod"/>
              <a:tabLst>
                <a:tab pos="2690813" algn="l"/>
              </a:tabLst>
              <a:defRPr sz="3200" b="1" cap="all" baseline="0">
                <a:solidFill>
                  <a:schemeClr val="tx1"/>
                </a:solidFill>
              </a:defRPr>
            </a:lvl1pPr>
            <a:lvl2pPr marL="1073150" indent="-352425">
              <a:buFont typeface="+mj-lt"/>
              <a:buAutoNum type="alphaUcPeriod"/>
              <a:tabLst/>
              <a:defRPr sz="2000" b="1" baseline="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Part Title</a:t>
            </a:r>
          </a:p>
          <a:p>
            <a:pPr lvl="1"/>
            <a:r>
              <a:rPr lang="en-GB" noProof="0" dirty="0"/>
              <a:t>Subtitle</a:t>
            </a:r>
          </a:p>
        </p:txBody>
      </p:sp>
    </p:spTree>
    <p:extLst>
      <p:ext uri="{BB962C8B-B14F-4D97-AF65-F5344CB8AC3E}">
        <p14:creationId xmlns:p14="http://schemas.microsoft.com/office/powerpoint/2010/main" val="185624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1"/>
          </p:nvPr>
        </p:nvSpPr>
        <p:spPr/>
        <p:txBody>
          <a:bodyPr/>
          <a:lstStyle/>
          <a:p>
            <a:pPr>
              <a:defRPr/>
            </a:pPr>
            <a:r>
              <a:rPr lang="en-GB" noProof="0"/>
              <a:t>Presentation title</a:t>
            </a:r>
            <a:endParaRPr lang="en-GB" noProof="0" dirty="0"/>
          </a:p>
        </p:txBody>
      </p:sp>
      <p:sp>
        <p:nvSpPr>
          <p:cNvPr id="8" name="Espace réservé du numéro de diapositive 7"/>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sp>
        <p:nvSpPr>
          <p:cNvPr id="10" name="Titre 9"/>
          <p:cNvSpPr>
            <a:spLocks noGrp="1"/>
          </p:cNvSpPr>
          <p:nvPr>
            <p:ph type="title" hasCustomPrompt="1"/>
          </p:nvPr>
        </p:nvSpPr>
        <p:spPr/>
        <p:txBody>
          <a:bodyPr/>
          <a:lstStyle/>
          <a:p>
            <a:r>
              <a:rPr lang="en-GB" noProof="0" dirty="0"/>
              <a:t>Slide title</a:t>
            </a:r>
          </a:p>
        </p:txBody>
      </p:sp>
      <p:cxnSp>
        <p:nvCxnSpPr>
          <p:cNvPr id="9" name="Connecteur droit 8"/>
          <p:cNvCxnSpPr/>
          <p:nvPr userDrawn="1"/>
        </p:nvCxnSpPr>
        <p:spPr>
          <a:xfrm>
            <a:off x="342578" y="879000"/>
            <a:ext cx="846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142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pPr>
              <a:defRPr/>
            </a:pPr>
            <a:r>
              <a:rPr lang="fr-FR" noProof="0"/>
              <a:t>|  00/00/0000  |</a:t>
            </a:r>
            <a:endParaRPr lang="en-GB" noProof="0" dirty="0"/>
          </a:p>
        </p:txBody>
      </p:sp>
      <p:sp>
        <p:nvSpPr>
          <p:cNvPr id="7" name="Espace réservé du pied de page 6"/>
          <p:cNvSpPr>
            <a:spLocks noGrp="1"/>
          </p:cNvSpPr>
          <p:nvPr>
            <p:ph type="ftr" sz="quarter" idx="11"/>
          </p:nvPr>
        </p:nvSpPr>
        <p:spPr/>
        <p:txBody>
          <a:bodyPr/>
          <a:lstStyle/>
          <a:p>
            <a:pPr>
              <a:defRPr/>
            </a:pPr>
            <a:r>
              <a:rPr lang="en-GB" noProof="0"/>
              <a:t>Presentation title</a:t>
            </a:r>
            <a:endParaRPr lang="en-GB" noProof="0" dirty="0"/>
          </a:p>
        </p:txBody>
      </p:sp>
      <p:sp>
        <p:nvSpPr>
          <p:cNvPr id="8" name="Espace réservé du numéro de diapositive 7"/>
          <p:cNvSpPr>
            <a:spLocks noGrp="1"/>
          </p:cNvSpPr>
          <p:nvPr>
            <p:ph type="sldNum" sz="quarter" idx="12"/>
          </p:nvPr>
        </p:nvSpPr>
        <p:spPr/>
        <p:txBody>
          <a:bodyPr/>
          <a:lstStyle/>
          <a:p>
            <a:pPr>
              <a:defRPr/>
            </a:pPr>
            <a:fld id="{276219AF-F5ED-455B-A512-B03AB3602319}" type="slidenum">
              <a:rPr lang="en-GB" noProof="0" smtClean="0"/>
              <a:pPr>
                <a:defRPr/>
              </a:pPr>
              <a:t>‹N°›</a:t>
            </a:fld>
            <a:endParaRPr lang="en-GB" noProof="0" dirty="0"/>
          </a:p>
        </p:txBody>
      </p:sp>
    </p:spTree>
    <p:extLst>
      <p:ext uri="{BB962C8B-B14F-4D97-AF65-F5344CB8AC3E}">
        <p14:creationId xmlns:p14="http://schemas.microsoft.com/office/powerpoint/2010/main" val="600928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578" y="116192"/>
            <a:ext cx="8460000" cy="745664"/>
          </a:xfrm>
          <a:prstGeom prst="rect">
            <a:avLst/>
          </a:prstGeom>
        </p:spPr>
        <p:txBody>
          <a:bodyPr vert="horz" lIns="0" tIns="0" rIns="0" bIns="0" rtlCol="0" anchor="ctr" anchorCtr="0">
            <a:normAutofit/>
          </a:bodyPr>
          <a:lstStyle/>
          <a:p>
            <a:r>
              <a:rPr lang="en-GB" noProof="0" dirty="0" err="1"/>
              <a:t>Modifiez</a:t>
            </a:r>
            <a:r>
              <a:rPr lang="en-GB" noProof="0" dirty="0"/>
              <a:t> le style du titre</a:t>
            </a:r>
          </a:p>
        </p:txBody>
      </p:sp>
      <p:sp>
        <p:nvSpPr>
          <p:cNvPr id="3" name="Espace réservé du texte 2"/>
          <p:cNvSpPr>
            <a:spLocks noGrp="1"/>
          </p:cNvSpPr>
          <p:nvPr>
            <p:ph type="body" idx="1"/>
          </p:nvPr>
        </p:nvSpPr>
        <p:spPr>
          <a:xfrm>
            <a:off x="342578" y="1653183"/>
            <a:ext cx="8460000" cy="4224089"/>
          </a:xfrm>
          <a:prstGeom prst="rect">
            <a:avLst/>
          </a:prstGeom>
        </p:spPr>
        <p:txBody>
          <a:bodyPr vert="horz" lIns="0" tIns="0" rIns="0" bIns="0" rtlCol="0" anchor="t" anchorCtr="0">
            <a:normAutofit/>
          </a:bodyPr>
          <a:lstStyle/>
          <a:p>
            <a:pPr lvl="0"/>
            <a:r>
              <a:rPr lang="en-GB" noProof="0" dirty="0" err="1"/>
              <a:t>Modifiez</a:t>
            </a:r>
            <a:r>
              <a:rPr lang="en-GB" noProof="0" dirty="0"/>
              <a:t>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endParaRPr lang="en-GB" noProof="0" dirty="0"/>
          </a:p>
          <a:p>
            <a:pPr lvl="3"/>
            <a:r>
              <a:rPr lang="en-GB" noProof="0" dirty="0" err="1"/>
              <a:t>Quatrième</a:t>
            </a:r>
            <a:r>
              <a:rPr lang="en-GB" noProof="0" dirty="0"/>
              <a:t> </a:t>
            </a:r>
            <a:r>
              <a:rPr lang="en-GB" noProof="0" dirty="0" err="1"/>
              <a:t>niveau</a:t>
            </a:r>
            <a:endParaRPr lang="en-GB" noProof="0" dirty="0"/>
          </a:p>
          <a:p>
            <a:pPr lvl="4"/>
            <a:r>
              <a:rPr lang="en-GB" noProof="0" dirty="0" err="1"/>
              <a:t>Cinquième</a:t>
            </a:r>
            <a:r>
              <a:rPr lang="en-GB" noProof="0" dirty="0"/>
              <a:t> </a:t>
            </a:r>
            <a:r>
              <a:rPr lang="en-GB" noProof="0" dirty="0" err="1"/>
              <a:t>niveau</a:t>
            </a:r>
            <a:endParaRPr lang="en-GB" noProof="0" dirty="0"/>
          </a:p>
        </p:txBody>
      </p:sp>
      <p:pic>
        <p:nvPicPr>
          <p:cNvPr id="2051" name="Picture 3" descr="C:\Users\ChristineB\Seenk-D\BNPP\2015-02\PPT_43-07.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0135" y="6286500"/>
            <a:ext cx="1844675" cy="381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5"/>
          <p:cNvSpPr>
            <a:spLocks noGrp="1" noChangeArrowheads="1"/>
          </p:cNvSpPr>
          <p:nvPr>
            <p:ph type="ftr" sz="quarter" idx="3"/>
          </p:nvPr>
        </p:nvSpPr>
        <p:spPr bwMode="auto">
          <a:xfrm>
            <a:off x="5602564" y="6395560"/>
            <a:ext cx="201600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a:solidFill>
                  <a:schemeClr val="tx1"/>
                </a:solidFill>
              </a:defRPr>
            </a:lvl1pPr>
          </a:lstStyle>
          <a:p>
            <a:pPr>
              <a:defRPr/>
            </a:pPr>
            <a:r>
              <a:rPr lang="en-GB"/>
              <a:t>Presentation title</a:t>
            </a:r>
            <a:endParaRPr lang="en-GB" dirty="0"/>
          </a:p>
        </p:txBody>
      </p:sp>
      <p:sp>
        <p:nvSpPr>
          <p:cNvPr id="14" name="Rectangle 14"/>
          <p:cNvSpPr>
            <a:spLocks noGrp="1" noChangeArrowheads="1"/>
          </p:cNvSpPr>
          <p:nvPr>
            <p:ph type="dt" sz="half" idx="2"/>
          </p:nvPr>
        </p:nvSpPr>
        <p:spPr bwMode="auto">
          <a:xfrm>
            <a:off x="7670344" y="6395560"/>
            <a:ext cx="708555"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800">
                <a:solidFill>
                  <a:schemeClr val="tx1"/>
                </a:solidFill>
              </a:defRPr>
            </a:lvl1pPr>
          </a:lstStyle>
          <a:p>
            <a:pPr>
              <a:defRPr/>
            </a:pPr>
            <a:r>
              <a:rPr lang="fr-FR" dirty="0"/>
              <a:t>|  00/00/0000  |</a:t>
            </a:r>
            <a:endParaRPr lang="en-GB" dirty="0"/>
          </a:p>
        </p:txBody>
      </p:sp>
      <p:sp>
        <p:nvSpPr>
          <p:cNvPr id="17" name="Espace réservé du numéro de diapositive 16"/>
          <p:cNvSpPr>
            <a:spLocks noGrp="1" noChangeArrowheads="1"/>
          </p:cNvSpPr>
          <p:nvPr>
            <p:ph type="sldNum" sz="quarter" idx="4"/>
          </p:nvPr>
        </p:nvSpPr>
        <p:spPr bwMode="auto">
          <a:xfrm>
            <a:off x="8369768" y="6395560"/>
            <a:ext cx="180000" cy="180000"/>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800" b="1">
                <a:solidFill>
                  <a:schemeClr val="tx1"/>
                </a:solidFill>
              </a:defRPr>
            </a:lvl1pPr>
          </a:lstStyle>
          <a:p>
            <a:pPr>
              <a:defRPr/>
            </a:pPr>
            <a:fld id="{276219AF-F5ED-455B-A512-B03AB3602319}" type="slidenum">
              <a:rPr lang="en-GB" smtClean="0"/>
              <a:pPr>
                <a:defRPr/>
              </a:pPr>
              <a:t>‹N°›</a:t>
            </a:fld>
            <a:endParaRPr lang="en-GB" dirty="0"/>
          </a:p>
        </p:txBody>
      </p:sp>
      <p:cxnSp>
        <p:nvCxnSpPr>
          <p:cNvPr id="15" name="Connecteur droit 14"/>
          <p:cNvCxnSpPr/>
          <p:nvPr/>
        </p:nvCxnSpPr>
        <p:spPr>
          <a:xfrm>
            <a:off x="342578" y="6102440"/>
            <a:ext cx="8460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3">
            <a:extLst>
              <a:ext uri="{FF2B5EF4-FFF2-40B4-BE49-F238E27FC236}">
                <a16:creationId xmlns:a16="http://schemas.microsoft.com/office/drawing/2014/main" id="{7CDF2804-708E-48B4-840C-EE08D000D1CF}"/>
              </a:ext>
            </a:extLst>
          </p:cNvPr>
          <p:cNvPicPr>
            <a:picLocks noChangeAspect="1" noChangeArrowheads="1"/>
          </p:cNvPicPr>
          <p:nvPr userDrawn="1"/>
        </p:nvPicPr>
        <p:blipFill>
          <a:blip r:embed="rId18" cstate="print">
            <a:extLst>
              <a:ext uri="{28A0092B-C50C-407E-A947-70E740481C1C}">
                <a14:useLocalDpi xmlns:a14="http://schemas.microsoft.com/office/drawing/2010/main" val="0"/>
              </a:ext>
            </a:extLst>
          </a:blip>
          <a:stretch>
            <a:fillRect/>
          </a:stretch>
        </p:blipFill>
        <p:spPr bwMode="auto">
          <a:xfrm>
            <a:off x="3586793" y="6426438"/>
            <a:ext cx="1970414" cy="149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965184"/>
      </p:ext>
    </p:extLst>
  </p:cSld>
  <p:clrMap bg1="dk1" tx1="lt1" bg2="dk2" tx2="lt2" accent1="accent1" accent2="accent2" accent3="accent3" accent4="accent4" accent5="accent5" accent6="accent6" hlink="hlink" folHlink="folHlink"/>
  <p:sldLayoutIdLst>
    <p:sldLayoutId id="2147483662" r:id="rId1"/>
    <p:sldLayoutId id="2147483685" r:id="rId2"/>
    <p:sldLayoutId id="2147483677" r:id="rId3"/>
    <p:sldLayoutId id="2147483663" r:id="rId4"/>
    <p:sldLayoutId id="2147483679" r:id="rId5"/>
    <p:sldLayoutId id="2147483675" r:id="rId6"/>
    <p:sldLayoutId id="2147483686" r:id="rId7"/>
    <p:sldLayoutId id="2147483666" r:id="rId8"/>
    <p:sldLayoutId id="2147483680" r:id="rId9"/>
    <p:sldLayoutId id="2147483681" r:id="rId10"/>
    <p:sldLayoutId id="2147483678" r:id="rId11"/>
    <p:sldLayoutId id="2147483682" r:id="rId12"/>
    <p:sldLayoutId id="2147483687" r:id="rId13"/>
    <p:sldLayoutId id="2147483683" r:id="rId14"/>
    <p:sldLayoutId id="2147483684" r:id="rId15"/>
  </p:sldLayoutIdLst>
  <p:hf hdr="0"/>
  <p:txStyles>
    <p:titleStyle>
      <a:lvl1pPr algn="l" defTabSz="914400" rtl="0" eaLnBrk="1" latinLnBrk="0" hangingPunct="1">
        <a:spcBef>
          <a:spcPct val="0"/>
        </a:spcBef>
        <a:buNone/>
        <a:defRPr sz="30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446088"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804863" indent="-17621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1158875" indent="-168275"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0" indent="0"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ownloads.dataiku.com/public/website-additional-assets/data/orders.csv"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21.png"/><Relationship Id="rId7" Type="http://schemas.openxmlformats.org/officeDocument/2006/relationships/hyperlink" Target="http://www.toutimages.com/" TargetMode="External"/><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ous-titre 6"/>
          <p:cNvSpPr>
            <a:spLocks noGrp="1"/>
          </p:cNvSpPr>
          <p:nvPr>
            <p:ph type="subTitle" idx="1"/>
          </p:nvPr>
        </p:nvSpPr>
        <p:spPr>
          <a:xfrm>
            <a:off x="390203" y="2276920"/>
            <a:ext cx="5328000" cy="432000"/>
          </a:xfrm>
        </p:spPr>
        <p:txBody>
          <a:bodyPr>
            <a:normAutofit/>
          </a:bodyPr>
          <a:lstStyle/>
          <a:p>
            <a:r>
              <a:rPr lang="fr-FR" dirty="0">
                <a:solidFill>
                  <a:srgbClr val="414143"/>
                </a:solidFill>
              </a:rPr>
              <a:t>Day 1, part 1 - Basics</a:t>
            </a:r>
          </a:p>
        </p:txBody>
      </p:sp>
      <p:sp>
        <p:nvSpPr>
          <p:cNvPr id="8" name="Espace réservé du texte 7"/>
          <p:cNvSpPr>
            <a:spLocks noGrp="1"/>
          </p:cNvSpPr>
          <p:nvPr>
            <p:ph type="body" idx="13"/>
          </p:nvPr>
        </p:nvSpPr>
        <p:spPr/>
        <p:txBody>
          <a:bodyPr/>
          <a:lstStyle/>
          <a:p>
            <a:r>
              <a:rPr lang="en-GB" dirty="0"/>
              <a:t>ITG DATAHUB ST</a:t>
            </a:r>
          </a:p>
        </p:txBody>
      </p:sp>
      <p:sp>
        <p:nvSpPr>
          <p:cNvPr id="9" name="Espace réservé du texte 8"/>
          <p:cNvSpPr>
            <a:spLocks noGrp="1"/>
          </p:cNvSpPr>
          <p:nvPr>
            <p:ph type="body" idx="14"/>
          </p:nvPr>
        </p:nvSpPr>
        <p:spPr/>
        <p:txBody>
          <a:bodyPr/>
          <a:lstStyle/>
          <a:p>
            <a:r>
              <a:rPr lang="en-GB" dirty="0"/>
              <a:t>Paris, </a:t>
            </a:r>
            <a:r>
              <a:rPr lang="fr-FR" dirty="0" err="1"/>
              <a:t>September</a:t>
            </a:r>
            <a:r>
              <a:rPr lang="fr-FR" dirty="0"/>
              <a:t> 23rd, 2019</a:t>
            </a:r>
            <a:endParaRPr lang="en-GB" dirty="0"/>
          </a:p>
        </p:txBody>
      </p:sp>
      <p:pic>
        <p:nvPicPr>
          <p:cNvPr id="10" name="Image 9">
            <a:extLst>
              <a:ext uri="{FF2B5EF4-FFF2-40B4-BE49-F238E27FC236}">
                <a16:creationId xmlns:a16="http://schemas.microsoft.com/office/drawing/2014/main" id="{6BB19650-1741-46C8-B499-F264A4A294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379428"/>
            <a:ext cx="2623926" cy="1465396"/>
          </a:xfrm>
          <a:prstGeom prst="rect">
            <a:avLst/>
          </a:prstGeom>
        </p:spPr>
      </p:pic>
    </p:spTree>
    <p:extLst>
      <p:ext uri="{BB962C8B-B14F-4D97-AF65-F5344CB8AC3E}">
        <p14:creationId xmlns:p14="http://schemas.microsoft.com/office/powerpoint/2010/main" val="28453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17003F3-E745-413A-89E6-98783C256C66}"/>
              </a:ext>
            </a:extLst>
          </p:cNvPr>
          <p:cNvSpPr>
            <a:spLocks noGrp="1"/>
          </p:cNvSpPr>
          <p:nvPr>
            <p:ph idx="1"/>
          </p:nvPr>
        </p:nvSpPr>
        <p:spPr>
          <a:xfrm>
            <a:off x="342578" y="1137312"/>
            <a:ext cx="8460000" cy="1175584"/>
          </a:xfrm>
        </p:spPr>
        <p:txBody>
          <a:bodyPr>
            <a:normAutofit/>
          </a:bodyPr>
          <a:lstStyle/>
          <a:p>
            <a:pPr lvl="0">
              <a:buClr>
                <a:srgbClr val="D2DCAA"/>
              </a:buClr>
            </a:pPr>
            <a:r>
              <a:rPr lang="en-US" sz="1600" u="sng" dirty="0" err="1">
                <a:solidFill>
                  <a:srgbClr val="000000"/>
                </a:solidFill>
                <a:latin typeface="+mj-lt"/>
              </a:rPr>
              <a:t>Dataiku</a:t>
            </a:r>
            <a:r>
              <a:rPr lang="en-US" sz="1600" u="sng" dirty="0">
                <a:solidFill>
                  <a:srgbClr val="000000"/>
                </a:solidFill>
                <a:latin typeface="+mj-lt"/>
              </a:rPr>
              <a:t> DSS is organized by </a:t>
            </a:r>
            <a:r>
              <a:rPr lang="en-US" sz="1600" b="1" u="sng" dirty="0">
                <a:solidFill>
                  <a:srgbClr val="000000"/>
                </a:solidFill>
                <a:latin typeface="+mj-lt"/>
              </a:rPr>
              <a:t>project</a:t>
            </a:r>
            <a:r>
              <a:rPr lang="en-US" sz="1600" u="sng" dirty="0">
                <a:solidFill>
                  <a:srgbClr val="000000"/>
                </a:solidFill>
                <a:latin typeface="+mj-lt"/>
              </a:rPr>
              <a:t> :</a:t>
            </a:r>
          </a:p>
          <a:p>
            <a:pPr lvl="1" indent="0">
              <a:buClr>
                <a:srgbClr val="00A76C"/>
              </a:buClr>
              <a:buNone/>
            </a:pPr>
            <a:r>
              <a:rPr lang="en-US" sz="1400" dirty="0">
                <a:solidFill>
                  <a:srgbClr val="000000"/>
                </a:solidFill>
                <a:latin typeface="+mj-lt"/>
              </a:rPr>
              <a:t>Series of </a:t>
            </a:r>
            <a:r>
              <a:rPr lang="en-US" sz="1400" b="1" dirty="0">
                <a:solidFill>
                  <a:srgbClr val="64A05A"/>
                </a:solidFill>
                <a:latin typeface="+mj-lt"/>
              </a:rPr>
              <a:t>Datasets</a:t>
            </a:r>
            <a:r>
              <a:rPr lang="en-US" sz="1400" dirty="0">
                <a:solidFill>
                  <a:srgbClr val="000000"/>
                </a:solidFill>
                <a:latin typeface="+mj-lt"/>
              </a:rPr>
              <a:t> (data) and </a:t>
            </a:r>
            <a:r>
              <a:rPr lang="en-US" sz="1400" b="1" dirty="0">
                <a:solidFill>
                  <a:srgbClr val="64A05A"/>
                </a:solidFill>
                <a:latin typeface="+mj-lt"/>
              </a:rPr>
              <a:t>Recipes</a:t>
            </a:r>
            <a:r>
              <a:rPr lang="en-US" sz="1400" dirty="0">
                <a:solidFill>
                  <a:srgbClr val="000000"/>
                </a:solidFill>
                <a:latin typeface="+mj-lt"/>
              </a:rPr>
              <a:t> (processing)</a:t>
            </a:r>
          </a:p>
          <a:p>
            <a:pPr lvl="2" indent="0">
              <a:buClr>
                <a:srgbClr val="00A76C">
                  <a:lumMod val="50000"/>
                </a:srgbClr>
              </a:buClr>
              <a:buNone/>
            </a:pPr>
            <a:r>
              <a:rPr lang="en-US" sz="1200" dirty="0">
                <a:solidFill>
                  <a:srgbClr val="000000"/>
                </a:solidFill>
                <a:latin typeface="+mj-lt"/>
              </a:rPr>
              <a:t>- Different type of datasets (xlsx, csv, orc, …) in local or on the cluster (</a:t>
            </a:r>
            <a:r>
              <a:rPr lang="en-US" sz="1200" dirty="0" err="1">
                <a:solidFill>
                  <a:srgbClr val="000000"/>
                </a:solidFill>
                <a:latin typeface="+mj-lt"/>
              </a:rPr>
              <a:t>hdfs</a:t>
            </a:r>
            <a:r>
              <a:rPr lang="en-US" sz="1200" dirty="0">
                <a:solidFill>
                  <a:srgbClr val="000000"/>
                </a:solidFill>
                <a:latin typeface="+mj-lt"/>
              </a:rPr>
              <a:t>)</a:t>
            </a:r>
          </a:p>
          <a:p>
            <a:pPr lvl="2" indent="0">
              <a:buClr>
                <a:srgbClr val="00A76C">
                  <a:lumMod val="50000"/>
                </a:srgbClr>
              </a:buClr>
              <a:buNone/>
            </a:pPr>
            <a:r>
              <a:rPr lang="en-US" sz="1200" dirty="0">
                <a:solidFill>
                  <a:srgbClr val="000000"/>
                </a:solidFill>
                <a:latin typeface="+mj-lt"/>
              </a:rPr>
              <a:t>- Visual recipes (prepare, join with, split, sort, …) or code recipes (</a:t>
            </a:r>
            <a:r>
              <a:rPr lang="en-US" sz="1200" b="1" dirty="0">
                <a:solidFill>
                  <a:srgbClr val="000000"/>
                </a:solidFill>
                <a:latin typeface="+mj-lt"/>
              </a:rPr>
              <a:t>python, R, SQL, Shell, Spark, HQL,…</a:t>
            </a:r>
            <a:r>
              <a:rPr lang="en-US" sz="1200" dirty="0">
                <a:solidFill>
                  <a:srgbClr val="000000"/>
                </a:solidFill>
                <a:latin typeface="+mj-lt"/>
              </a:rPr>
              <a:t>)</a:t>
            </a:r>
          </a:p>
          <a:p>
            <a:endParaRPr lang="fr-FR" dirty="0">
              <a:latin typeface="+mj-lt"/>
            </a:endParaRPr>
          </a:p>
        </p:txBody>
      </p:sp>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lstStyle/>
          <a:p>
            <a:r>
              <a:rPr lang="en-US" dirty="0" err="1"/>
              <a:t>Dataiku</a:t>
            </a:r>
            <a:r>
              <a:rPr lang="en-US" dirty="0"/>
              <a:t> DSS (2/2</a:t>
            </a:r>
            <a:r>
              <a:rPr lang="fr-FR" dirty="0"/>
              <a:t>)</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10</a:t>
            </a:fld>
            <a:endParaRPr lang="en-GB" noProof="0" dirty="0"/>
          </a:p>
        </p:txBody>
      </p:sp>
      <p:pic>
        <p:nvPicPr>
          <p:cNvPr id="8" name="Picture 6">
            <a:extLst>
              <a:ext uri="{FF2B5EF4-FFF2-40B4-BE49-F238E27FC236}">
                <a16:creationId xmlns:a16="http://schemas.microsoft.com/office/drawing/2014/main" id="{784C5316-3BFB-490B-9684-3429B8A1E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808" y="2122197"/>
            <a:ext cx="5270383" cy="1422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a:extLst>
              <a:ext uri="{FF2B5EF4-FFF2-40B4-BE49-F238E27FC236}">
                <a16:creationId xmlns:a16="http://schemas.microsoft.com/office/drawing/2014/main" id="{50A2DBE0-4CE9-458D-96D5-4127B2DACD65}"/>
              </a:ext>
            </a:extLst>
          </p:cNvPr>
          <p:cNvSpPr txBox="1"/>
          <p:nvPr/>
        </p:nvSpPr>
        <p:spPr>
          <a:xfrm>
            <a:off x="342578" y="3629411"/>
            <a:ext cx="8496944" cy="2596480"/>
          </a:xfrm>
          <a:prstGeom prst="rect">
            <a:avLst/>
          </a:prstGeom>
          <a:noFill/>
        </p:spPr>
        <p:txBody>
          <a:bodyPr wrap="square" lIns="0" tIns="0" rIns="0" bIns="0" rtlCol="0">
            <a:noAutofit/>
          </a:bodyPr>
          <a:lstStyle/>
          <a:p>
            <a:pPr marR="0" lvl="0" defTabSz="914400" eaLnBrk="1" fontAlgn="auto" latinLnBrk="0" hangingPunct="1">
              <a:lnSpc>
                <a:spcPct val="100000"/>
              </a:lnSpc>
              <a:spcBef>
                <a:spcPts val="200"/>
              </a:spcBef>
              <a:spcAft>
                <a:spcPts val="0"/>
              </a:spcAft>
              <a:buClr>
                <a:srgbClr val="D2DCAA"/>
              </a:buClr>
              <a:buSzTx/>
              <a:tabLst/>
              <a:defRPr/>
            </a:pPr>
            <a:r>
              <a:rPr kumimoji="0" lang="fr-FR" sz="1600" b="0" i="0" u="sng" strike="noStrike" kern="0" cap="none" spc="0" normalizeH="0" baseline="0" noProof="0" dirty="0">
                <a:ln>
                  <a:noFill/>
                </a:ln>
                <a:solidFill>
                  <a:srgbClr val="000000"/>
                </a:solidFill>
                <a:effectLst/>
                <a:uLnTx/>
                <a:uFillTx/>
                <a:latin typeface="+mj-lt"/>
              </a:rPr>
              <a:t>Main </a:t>
            </a:r>
            <a:r>
              <a:rPr lang="en-US" sz="1600" u="sng" kern="0" dirty="0">
                <a:solidFill>
                  <a:srgbClr val="000000"/>
                </a:solidFill>
                <a:latin typeface="+mj-lt"/>
              </a:rPr>
              <a:t>functionalities</a:t>
            </a:r>
            <a:r>
              <a:rPr lang="fr-FR" sz="1600" u="sng" kern="0" dirty="0">
                <a:solidFill>
                  <a:srgbClr val="000000"/>
                </a:solidFill>
                <a:latin typeface="+mj-lt"/>
              </a:rPr>
              <a:t> on DSS</a:t>
            </a:r>
            <a:r>
              <a:rPr kumimoji="0" lang="fr-FR" sz="1600" b="0" i="0" u="sng" strike="noStrike" kern="0" cap="none" spc="0" normalizeH="0" baseline="0" noProof="0" dirty="0">
                <a:ln>
                  <a:noFill/>
                </a:ln>
                <a:solidFill>
                  <a:srgbClr val="000000"/>
                </a:solidFill>
                <a:effectLst/>
                <a:uLnTx/>
                <a:uFillTx/>
                <a:latin typeface="+mj-lt"/>
              </a:rPr>
              <a:t>:</a:t>
            </a:r>
          </a:p>
          <a:p>
            <a:pPr marL="358775" lvl="1">
              <a:spcBef>
                <a:spcPts val="200"/>
              </a:spcBef>
              <a:buClr>
                <a:srgbClr val="00A76C"/>
              </a:buClr>
              <a:buSzPct val="90000"/>
            </a:pPr>
            <a:r>
              <a:rPr lang="fr-FR" sz="1200" kern="0" dirty="0">
                <a:solidFill>
                  <a:srgbClr val="000000"/>
                </a:solidFill>
              </a:rPr>
              <a:t>- </a:t>
            </a:r>
            <a:r>
              <a:rPr lang="en-US" sz="1200" b="1" dirty="0">
                <a:solidFill>
                  <a:srgbClr val="64A05A"/>
                </a:solidFill>
                <a:latin typeface="Arial Narrow" panose="020B0606020202030204" pitchFamily="34" charset="0"/>
                <a:cs typeface="Arial" charset="0"/>
              </a:rPr>
              <a:t>Collaborative</a:t>
            </a:r>
            <a:r>
              <a:rPr kumimoji="0" lang="en-US" sz="1200" b="0" i="0" u="none" strike="noStrike" kern="0" cap="none" spc="0" normalizeH="0" baseline="0" noProof="0" dirty="0">
                <a:ln>
                  <a:noFill/>
                </a:ln>
                <a:solidFill>
                  <a:srgbClr val="000000"/>
                </a:solidFill>
                <a:effectLst/>
                <a:uLnTx/>
                <a:uFillTx/>
                <a:latin typeface="+mj-lt"/>
              </a:rPr>
              <a:t> : </a:t>
            </a:r>
            <a:r>
              <a:rPr lang="en-US" sz="1200" kern="0" dirty="0">
                <a:solidFill>
                  <a:srgbClr val="000000"/>
                </a:solidFill>
                <a:latin typeface="+mj-lt"/>
              </a:rPr>
              <a:t>is suitable for coder </a:t>
            </a:r>
            <a:r>
              <a:rPr kumimoji="0" lang="en-US" sz="1200" b="0" i="0" u="none" strike="noStrike" kern="0" cap="none" spc="0" normalizeH="0" baseline="0" noProof="0" dirty="0">
                <a:ln>
                  <a:noFill/>
                </a:ln>
                <a:solidFill>
                  <a:srgbClr val="000000"/>
                </a:solidFill>
                <a:effectLst/>
                <a:uLnTx/>
                <a:uFillTx/>
                <a:latin typeface="+mj-lt"/>
              </a:rPr>
              <a:t>(R, python, SQL, Spark, HQL, ..) and no-coder</a:t>
            </a:r>
          </a:p>
          <a:p>
            <a:pPr marL="358775" lvl="1">
              <a:spcBef>
                <a:spcPts val="200"/>
              </a:spcBef>
              <a:buClr>
                <a:srgbClr val="00A76C"/>
              </a:buClr>
              <a:buSzPct val="90000"/>
            </a:pPr>
            <a:r>
              <a:rPr lang="fr-FR" sz="1200" kern="0" dirty="0">
                <a:solidFill>
                  <a:srgbClr val="000000"/>
                </a:solidFill>
              </a:rPr>
              <a:t>- </a:t>
            </a:r>
            <a:r>
              <a:rPr lang="en-US" sz="1200" kern="0" dirty="0">
                <a:solidFill>
                  <a:srgbClr val="000000"/>
                </a:solidFill>
                <a:latin typeface="+mj-lt"/>
              </a:rPr>
              <a:t>Connection to </a:t>
            </a:r>
            <a:r>
              <a:rPr lang="en-US" sz="1200" b="1" dirty="0">
                <a:solidFill>
                  <a:srgbClr val="64A05A"/>
                </a:solidFill>
                <a:latin typeface="Arial Narrow" panose="020B0606020202030204" pitchFamily="34" charset="0"/>
                <a:cs typeface="Arial" charset="0"/>
              </a:rPr>
              <a:t>different data resources </a:t>
            </a:r>
            <a:r>
              <a:rPr kumimoji="0" lang="en-US" sz="1200" b="0" i="0" u="none" strike="noStrike" kern="0" cap="none" spc="0" normalizeH="0" baseline="0" noProof="0" dirty="0">
                <a:ln>
                  <a:noFill/>
                </a:ln>
                <a:solidFill>
                  <a:srgbClr val="000000"/>
                </a:solidFill>
                <a:effectLst/>
                <a:uLnTx/>
                <a:uFillTx/>
                <a:latin typeface="+mj-lt"/>
              </a:rPr>
              <a:t>(Hadoop HDFS, Teradata, Oracle…)</a:t>
            </a:r>
          </a:p>
          <a:p>
            <a:pPr marL="358775" marR="0" lvl="1" defTabSz="914400" eaLnBrk="1" fontAlgn="auto" latinLnBrk="0" hangingPunct="1">
              <a:lnSpc>
                <a:spcPct val="100000"/>
              </a:lnSpc>
              <a:spcBef>
                <a:spcPts val="200"/>
              </a:spcBef>
              <a:spcAft>
                <a:spcPts val="0"/>
              </a:spcAft>
              <a:buClr>
                <a:srgbClr val="00A76C"/>
              </a:buClr>
              <a:buSzPct val="90000"/>
              <a:tabLst/>
              <a:defRPr/>
            </a:pPr>
            <a:r>
              <a:rPr lang="en-US" sz="1200" kern="0" dirty="0">
                <a:solidFill>
                  <a:srgbClr val="000000"/>
                </a:solidFill>
                <a:latin typeface="+mj-lt"/>
              </a:rPr>
              <a:t>- </a:t>
            </a:r>
            <a:r>
              <a:rPr lang="en-US" sz="1200" b="1" dirty="0">
                <a:solidFill>
                  <a:srgbClr val="64A05A"/>
                </a:solidFill>
                <a:latin typeface="Arial Narrow" panose="020B0606020202030204" pitchFamily="34" charset="0"/>
                <a:cs typeface="Arial" charset="0"/>
              </a:rPr>
              <a:t>Automation</a:t>
            </a:r>
            <a:r>
              <a:rPr kumimoji="0" lang="en-US" sz="1200" b="0" i="0" u="none" strike="noStrike" kern="0" cap="none" spc="0" normalizeH="0" baseline="0" noProof="0" dirty="0">
                <a:ln>
                  <a:noFill/>
                </a:ln>
                <a:solidFill>
                  <a:srgbClr val="000000"/>
                </a:solidFill>
                <a:effectLst/>
                <a:uLnTx/>
                <a:uFillTx/>
                <a:latin typeface="+mj-lt"/>
              </a:rPr>
              <a:t> of processing with </a:t>
            </a:r>
            <a:r>
              <a:rPr lang="en-US" sz="1200" b="1" dirty="0">
                <a:solidFill>
                  <a:srgbClr val="64A05A"/>
                </a:solidFill>
                <a:latin typeface="Arial Narrow" panose="020B0606020202030204" pitchFamily="34" charset="0"/>
                <a:cs typeface="Arial" charset="0"/>
              </a:rPr>
              <a:t>scenarios</a:t>
            </a:r>
          </a:p>
          <a:p>
            <a:pPr marL="358775" lvl="1">
              <a:spcBef>
                <a:spcPts val="200"/>
              </a:spcBef>
              <a:buClr>
                <a:srgbClr val="00A76C"/>
              </a:buClr>
              <a:buSzPct val="90000"/>
            </a:pPr>
            <a:r>
              <a:rPr lang="en-US" sz="1200" kern="0" dirty="0">
                <a:solidFill>
                  <a:srgbClr val="000000"/>
                </a:solidFill>
              </a:rPr>
              <a:t>- </a:t>
            </a:r>
            <a:r>
              <a:rPr lang="en-US" sz="1200" kern="0" dirty="0">
                <a:solidFill>
                  <a:srgbClr val="000000"/>
                </a:solidFill>
                <a:latin typeface="+mj-lt"/>
              </a:rPr>
              <a:t>Virtual</a:t>
            </a:r>
            <a:r>
              <a:rPr lang="en-US" sz="1200" kern="0" dirty="0">
                <a:solidFill>
                  <a:srgbClr val="000000"/>
                </a:solidFill>
              </a:rPr>
              <a:t> </a:t>
            </a:r>
            <a:r>
              <a:rPr lang="en-US" sz="1200" b="1" dirty="0">
                <a:solidFill>
                  <a:srgbClr val="64A05A"/>
                </a:solidFill>
                <a:latin typeface="Arial Narrow" panose="020B0606020202030204" pitchFamily="34" charset="0"/>
                <a:cs typeface="Arial" charset="0"/>
              </a:rPr>
              <a:t>Environment</a:t>
            </a:r>
            <a:r>
              <a:rPr kumimoji="0" lang="en-US" sz="1200" b="0" i="0" u="none" strike="noStrike" kern="0" cap="none" spc="0" normalizeH="0" baseline="0" noProof="0" dirty="0">
                <a:ln>
                  <a:noFill/>
                </a:ln>
                <a:solidFill>
                  <a:srgbClr val="000000"/>
                </a:solidFill>
                <a:effectLst/>
                <a:uLnTx/>
                <a:uFillTx/>
                <a:latin typeface="+mj-lt"/>
              </a:rPr>
              <a:t> / </a:t>
            </a:r>
            <a:r>
              <a:rPr lang="en-US" sz="1200" kern="0" dirty="0">
                <a:solidFill>
                  <a:srgbClr val="000000"/>
                </a:solidFill>
                <a:latin typeface="+mj-lt"/>
              </a:rPr>
              <a:t>Code-env</a:t>
            </a:r>
            <a:r>
              <a:rPr kumimoji="0" lang="en-US" sz="1200" b="0" i="0" u="none" strike="noStrike" kern="0" cap="none" spc="0" normalizeH="0" baseline="0" noProof="0" dirty="0">
                <a:ln>
                  <a:noFill/>
                </a:ln>
                <a:solidFill>
                  <a:srgbClr val="000000"/>
                </a:solidFill>
                <a:effectLst/>
                <a:uLnTx/>
                <a:uFillTx/>
                <a:latin typeface="+mj-lt"/>
              </a:rPr>
              <a:t> on R or Python </a:t>
            </a:r>
            <a:r>
              <a:rPr lang="en-US" sz="1200" b="1" dirty="0">
                <a:solidFill>
                  <a:srgbClr val="64A05A"/>
                </a:solidFill>
                <a:latin typeface="Arial Narrow" panose="020B0606020202030204" pitchFamily="34" charset="0"/>
                <a:cs typeface="Arial" charset="0"/>
              </a:rPr>
              <a:t>dedicated to your Use Case</a:t>
            </a:r>
          </a:p>
          <a:p>
            <a:pPr marL="358775" lvl="1">
              <a:spcBef>
                <a:spcPts val="200"/>
              </a:spcBef>
              <a:buClr>
                <a:srgbClr val="00A76C"/>
              </a:buClr>
              <a:buSzPct val="90000"/>
            </a:pPr>
            <a:r>
              <a:rPr lang="fr-FR" sz="1200" kern="0" dirty="0">
                <a:solidFill>
                  <a:srgbClr val="000000"/>
                </a:solidFill>
              </a:rPr>
              <a:t>- </a:t>
            </a:r>
            <a:r>
              <a:rPr kumimoji="0" lang="en-US" sz="1200" b="0" i="0" u="none" strike="noStrike" kern="0" cap="none" spc="0" normalizeH="0" baseline="0" noProof="0" dirty="0">
                <a:ln>
                  <a:noFill/>
                </a:ln>
                <a:solidFill>
                  <a:srgbClr val="000000"/>
                </a:solidFill>
                <a:effectLst/>
                <a:uLnTx/>
                <a:uFillTx/>
                <a:latin typeface="+mj-lt"/>
              </a:rPr>
              <a:t>Presentation of data with </a:t>
            </a:r>
            <a:r>
              <a:rPr lang="en-US" sz="1200" b="1" dirty="0">
                <a:solidFill>
                  <a:srgbClr val="64A05A"/>
                </a:solidFill>
                <a:latin typeface="Arial Narrow" panose="020B0606020202030204" pitchFamily="34" charset="0"/>
                <a:cs typeface="Arial" charset="0"/>
              </a:rPr>
              <a:t>dashboards</a:t>
            </a:r>
          </a:p>
          <a:p>
            <a:pPr marL="358775" lvl="1">
              <a:spcBef>
                <a:spcPts val="200"/>
              </a:spcBef>
              <a:buClr>
                <a:srgbClr val="00A76C"/>
              </a:buClr>
              <a:buSzPct val="90000"/>
            </a:pPr>
            <a:r>
              <a:rPr lang="en-US" sz="1200" kern="0" dirty="0">
                <a:solidFill>
                  <a:srgbClr val="000000"/>
                </a:solidFill>
              </a:rPr>
              <a:t>- </a:t>
            </a:r>
            <a:r>
              <a:rPr lang="en-US" sz="1200" b="1" kern="0" dirty="0">
                <a:solidFill>
                  <a:srgbClr val="64A05A"/>
                </a:solidFill>
                <a:latin typeface="Arial Narrow" panose="020B0606020202030204" pitchFamily="34" charset="0"/>
                <a:cs typeface="Arial" charset="0"/>
              </a:rPr>
              <a:t>I</a:t>
            </a:r>
            <a:r>
              <a:rPr lang="en-US" sz="1200" b="1" dirty="0">
                <a:solidFill>
                  <a:srgbClr val="64A05A"/>
                </a:solidFill>
                <a:latin typeface="Arial Narrow" panose="020B0606020202030204" pitchFamily="34" charset="0"/>
                <a:cs typeface="Arial" charset="0"/>
              </a:rPr>
              <a:t>nteractives discussions </a:t>
            </a:r>
            <a:r>
              <a:rPr kumimoji="0" lang="en-US" sz="1200" b="0" i="0" u="none" strike="noStrike" kern="0" cap="none" spc="0" normalizeH="0" baseline="0" noProof="0" dirty="0">
                <a:ln>
                  <a:noFill/>
                </a:ln>
                <a:solidFill>
                  <a:srgbClr val="000000"/>
                </a:solidFill>
                <a:effectLst/>
                <a:uLnTx/>
                <a:uFillTx/>
                <a:latin typeface="+mj-lt"/>
              </a:rPr>
              <a:t>between users on the project</a:t>
            </a:r>
          </a:p>
          <a:p>
            <a:pPr marL="358775" lvl="1">
              <a:spcBef>
                <a:spcPts val="200"/>
              </a:spcBef>
              <a:buClr>
                <a:srgbClr val="00A76C"/>
              </a:buClr>
              <a:buSzPct val="90000"/>
            </a:pPr>
            <a:r>
              <a:rPr lang="en-US" sz="1200" kern="0" dirty="0">
                <a:solidFill>
                  <a:srgbClr val="000000"/>
                </a:solidFill>
              </a:rPr>
              <a:t>- </a:t>
            </a:r>
            <a:r>
              <a:rPr lang="en-US" sz="1200" b="1" dirty="0">
                <a:solidFill>
                  <a:srgbClr val="64A05A"/>
                </a:solidFill>
                <a:latin typeface="Arial Narrow" panose="020B0606020202030204" pitchFamily="34" charset="0"/>
                <a:cs typeface="Arial" charset="0"/>
              </a:rPr>
              <a:t>History of changes </a:t>
            </a:r>
            <a:r>
              <a:rPr lang="en-US" sz="1200" kern="0" dirty="0">
                <a:solidFill>
                  <a:srgbClr val="000000"/>
                </a:solidFill>
                <a:latin typeface="+mj-lt"/>
                <a:cs typeface="Arial" charset="0"/>
              </a:rPr>
              <a:t>with</a:t>
            </a:r>
            <a:r>
              <a:rPr kumimoji="0" lang="en-US" sz="1200" b="0" i="0" u="none" strike="noStrike" kern="0" cap="none" spc="0" normalizeH="0" baseline="0" noProof="0" dirty="0">
                <a:ln>
                  <a:noFill/>
                </a:ln>
                <a:solidFill>
                  <a:srgbClr val="000000"/>
                </a:solidFill>
                <a:effectLst/>
                <a:uLnTx/>
                <a:uFillTx/>
                <a:latin typeface="+mj-lt"/>
              </a:rPr>
              <a:t> </a:t>
            </a:r>
            <a:r>
              <a:rPr lang="en-US" sz="1200" b="1" dirty="0">
                <a:solidFill>
                  <a:srgbClr val="64A05A"/>
                </a:solidFill>
                <a:latin typeface="Arial Narrow" panose="020B0606020202030204" pitchFamily="34" charset="0"/>
                <a:cs typeface="Arial" charset="0"/>
              </a:rPr>
              <a:t>git</a:t>
            </a:r>
          </a:p>
          <a:p>
            <a:pPr marL="358775" lvl="1">
              <a:spcBef>
                <a:spcPts val="200"/>
              </a:spcBef>
              <a:buClr>
                <a:srgbClr val="00A76C"/>
              </a:buClr>
              <a:buSzPct val="90000"/>
            </a:pPr>
            <a:r>
              <a:rPr lang="en-US" sz="1200" kern="0" dirty="0">
                <a:solidFill>
                  <a:srgbClr val="000000"/>
                </a:solidFill>
              </a:rPr>
              <a:t>- </a:t>
            </a:r>
            <a:r>
              <a:rPr lang="en-US" sz="1200" b="1" dirty="0">
                <a:solidFill>
                  <a:srgbClr val="64A05A"/>
                </a:solidFill>
                <a:latin typeface="Arial Narrow" panose="020B0606020202030204" pitchFamily="34" charset="0"/>
                <a:cs typeface="Arial" charset="0"/>
              </a:rPr>
              <a:t>Machine Learning </a:t>
            </a:r>
            <a:r>
              <a:rPr kumimoji="0" lang="en-US" sz="1200" b="0" i="0" u="none" strike="noStrike" kern="0" cap="none" spc="0" normalizeH="0" baseline="0" noProof="0" dirty="0">
                <a:ln>
                  <a:noFill/>
                </a:ln>
                <a:solidFill>
                  <a:srgbClr val="000000"/>
                </a:solidFill>
                <a:effectLst/>
                <a:uLnTx/>
                <a:uFillTx/>
                <a:latin typeface="+mj-lt"/>
              </a:rPr>
              <a:t>facilities</a:t>
            </a:r>
          </a:p>
          <a:p>
            <a:pPr marL="358775" lvl="1">
              <a:spcBef>
                <a:spcPts val="200"/>
              </a:spcBef>
              <a:buClr>
                <a:srgbClr val="00A76C"/>
              </a:buClr>
              <a:buSzPct val="90000"/>
            </a:pPr>
            <a:r>
              <a:rPr lang="en-US" sz="1200" kern="0" dirty="0">
                <a:solidFill>
                  <a:srgbClr val="000000"/>
                </a:solidFill>
              </a:rPr>
              <a:t>- </a:t>
            </a:r>
            <a:r>
              <a:rPr lang="en-US" sz="1200" b="1" dirty="0">
                <a:solidFill>
                  <a:srgbClr val="64A05A"/>
                </a:solidFill>
                <a:latin typeface="Arial Narrow" panose="020B0606020202030204" pitchFamily="34" charset="0"/>
                <a:cs typeface="Arial" charset="0"/>
              </a:rPr>
              <a:t>Wiki</a:t>
            </a:r>
          </a:p>
          <a:p>
            <a:pPr marL="358775" lvl="1">
              <a:spcBef>
                <a:spcPts val="200"/>
              </a:spcBef>
              <a:buClr>
                <a:srgbClr val="00A76C"/>
              </a:buClr>
              <a:buSzPct val="90000"/>
            </a:pPr>
            <a:r>
              <a:rPr lang="en-US" sz="1200" kern="0" dirty="0">
                <a:solidFill>
                  <a:srgbClr val="000000"/>
                </a:solidFill>
              </a:rPr>
              <a:t>- </a:t>
            </a:r>
            <a:r>
              <a:rPr kumimoji="0" lang="en-US" sz="1200" b="1" i="0" u="none" strike="noStrike" kern="0" cap="none" spc="0" normalizeH="0" baseline="0" noProof="0" dirty="0">
                <a:ln>
                  <a:noFill/>
                </a:ln>
                <a:solidFill>
                  <a:srgbClr val="000000"/>
                </a:solidFill>
                <a:effectLst/>
                <a:uLnTx/>
                <a:uFillTx/>
                <a:latin typeface="+mj-lt"/>
              </a:rPr>
              <a:t>…</a:t>
            </a:r>
          </a:p>
        </p:txBody>
      </p:sp>
    </p:spTree>
    <p:extLst>
      <p:ext uri="{BB962C8B-B14F-4D97-AF65-F5344CB8AC3E}">
        <p14:creationId xmlns:p14="http://schemas.microsoft.com/office/powerpoint/2010/main" val="1831936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normAutofit/>
          </a:bodyPr>
          <a:lstStyle/>
          <a:p>
            <a:r>
              <a:rPr lang="en-US" dirty="0"/>
              <a:t>Functionalities of </a:t>
            </a:r>
            <a:r>
              <a:rPr lang="en-US" dirty="0" err="1"/>
              <a:t>Dataiku</a:t>
            </a:r>
            <a:r>
              <a:rPr lang="en-US" dirty="0"/>
              <a:t> DSS : Creation of a project </a:t>
            </a:r>
            <a:endParaRPr lang="fr-FR" dirty="0"/>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11</a:t>
            </a:fld>
            <a:endParaRPr lang="en-GB" noProof="0" dirty="0"/>
          </a:p>
        </p:txBody>
      </p:sp>
      <p:sp>
        <p:nvSpPr>
          <p:cNvPr id="11" name="Espace réservé du contenu 1">
            <a:extLst>
              <a:ext uri="{FF2B5EF4-FFF2-40B4-BE49-F238E27FC236}">
                <a16:creationId xmlns:a16="http://schemas.microsoft.com/office/drawing/2014/main" id="{082B5A5A-7AB0-4E1F-900D-7DCE23045107}"/>
              </a:ext>
            </a:extLst>
          </p:cNvPr>
          <p:cNvSpPr>
            <a:spLocks noGrp="1"/>
          </p:cNvSpPr>
          <p:nvPr>
            <p:ph idx="1"/>
          </p:nvPr>
        </p:nvSpPr>
        <p:spPr>
          <a:xfrm>
            <a:off x="336466" y="931520"/>
            <a:ext cx="8460000" cy="1175584"/>
          </a:xfrm>
        </p:spPr>
        <p:txBody>
          <a:bodyPr>
            <a:normAutofit/>
          </a:bodyPr>
          <a:lstStyle/>
          <a:p>
            <a:pPr lvl="0">
              <a:buClr>
                <a:srgbClr val="D2DCAA"/>
              </a:buClr>
            </a:pPr>
            <a:r>
              <a:rPr lang="en-US" sz="1600" u="sng" dirty="0">
                <a:solidFill>
                  <a:srgbClr val="000000"/>
                </a:solidFill>
                <a:latin typeface="+mj-lt"/>
              </a:rPr>
              <a:t>Creation of a </a:t>
            </a:r>
            <a:r>
              <a:rPr lang="en-US" sz="1600" b="1" u="sng" dirty="0">
                <a:solidFill>
                  <a:srgbClr val="000000"/>
                </a:solidFill>
                <a:latin typeface="+mj-lt"/>
              </a:rPr>
              <a:t>project</a:t>
            </a:r>
            <a:r>
              <a:rPr lang="en-US" sz="1600" u="sng" dirty="0">
                <a:solidFill>
                  <a:srgbClr val="000000"/>
                </a:solidFill>
                <a:latin typeface="+mj-lt"/>
              </a:rPr>
              <a:t> :</a:t>
            </a:r>
          </a:p>
          <a:p>
            <a:pPr lvl="1" indent="0">
              <a:buClr>
                <a:srgbClr val="00A76C"/>
              </a:buClr>
              <a:buNone/>
            </a:pPr>
            <a:r>
              <a:rPr lang="en-US" sz="1400" dirty="0">
                <a:solidFill>
                  <a:srgbClr val="000000"/>
                </a:solidFill>
                <a:latin typeface="+mj-lt"/>
              </a:rPr>
              <a:t>On the home page, click on + New Project</a:t>
            </a:r>
            <a:endParaRPr lang="en-US" sz="1200" dirty="0">
              <a:solidFill>
                <a:srgbClr val="000000"/>
              </a:solidFill>
              <a:latin typeface="+mj-lt"/>
            </a:endParaRPr>
          </a:p>
          <a:p>
            <a:endParaRPr lang="fr-FR" dirty="0">
              <a:latin typeface="+mj-lt"/>
            </a:endParaRPr>
          </a:p>
        </p:txBody>
      </p:sp>
      <p:pic>
        <p:nvPicPr>
          <p:cNvPr id="12" name="Image 11">
            <a:extLst>
              <a:ext uri="{FF2B5EF4-FFF2-40B4-BE49-F238E27FC236}">
                <a16:creationId xmlns:a16="http://schemas.microsoft.com/office/drawing/2014/main" id="{8D4DBD9C-51F2-4F3C-A1A6-B0D2CCB520C2}"/>
              </a:ext>
            </a:extLst>
          </p:cNvPr>
          <p:cNvPicPr/>
          <p:nvPr/>
        </p:nvPicPr>
        <p:blipFill>
          <a:blip r:embed="rId2"/>
          <a:stretch>
            <a:fillRect/>
          </a:stretch>
        </p:blipFill>
        <p:spPr>
          <a:xfrm>
            <a:off x="347534" y="1474817"/>
            <a:ext cx="6870670" cy="3276080"/>
          </a:xfrm>
          <a:prstGeom prst="rect">
            <a:avLst/>
          </a:prstGeom>
        </p:spPr>
      </p:pic>
      <p:sp>
        <p:nvSpPr>
          <p:cNvPr id="13" name="Espace réservé du contenu 1">
            <a:extLst>
              <a:ext uri="{FF2B5EF4-FFF2-40B4-BE49-F238E27FC236}">
                <a16:creationId xmlns:a16="http://schemas.microsoft.com/office/drawing/2014/main" id="{D470FCAF-3799-4C56-8687-57B9B352E216}"/>
              </a:ext>
            </a:extLst>
          </p:cNvPr>
          <p:cNvSpPr txBox="1">
            <a:spLocks/>
          </p:cNvSpPr>
          <p:nvPr/>
        </p:nvSpPr>
        <p:spPr>
          <a:xfrm>
            <a:off x="342578" y="5070848"/>
            <a:ext cx="8460000" cy="1175584"/>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dirty="0">
              <a:latin typeface="+mj-lt"/>
            </a:endParaRPr>
          </a:p>
        </p:txBody>
      </p:sp>
      <p:sp>
        <p:nvSpPr>
          <p:cNvPr id="14" name="Espace réservé du contenu 1">
            <a:extLst>
              <a:ext uri="{FF2B5EF4-FFF2-40B4-BE49-F238E27FC236}">
                <a16:creationId xmlns:a16="http://schemas.microsoft.com/office/drawing/2014/main" id="{B54A751D-A4FB-4301-8647-1B6DCF726021}"/>
              </a:ext>
            </a:extLst>
          </p:cNvPr>
          <p:cNvSpPr txBox="1">
            <a:spLocks/>
          </p:cNvSpPr>
          <p:nvPr/>
        </p:nvSpPr>
        <p:spPr>
          <a:xfrm>
            <a:off x="347534" y="4900025"/>
            <a:ext cx="8460000" cy="1175584"/>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Clr>
                <a:srgbClr val="00A76C"/>
              </a:buClr>
              <a:buFont typeface="Wingdings" panose="05000000000000000000" pitchFamily="2" charset="2"/>
              <a:buNone/>
            </a:pPr>
            <a:r>
              <a:rPr lang="en-US" sz="1400" dirty="0">
                <a:solidFill>
                  <a:srgbClr val="000000"/>
                </a:solidFill>
                <a:latin typeface="+mj-lt"/>
              </a:rPr>
              <a:t>Once the project is created, get into the habit of adding tags plus a description of the project</a:t>
            </a:r>
            <a:endParaRPr lang="en-US" sz="1200" dirty="0">
              <a:solidFill>
                <a:srgbClr val="000000"/>
              </a:solidFill>
              <a:latin typeface="+mj-lt"/>
            </a:endParaRPr>
          </a:p>
          <a:p>
            <a:endParaRPr lang="fr-FR" dirty="0">
              <a:latin typeface="+mj-lt"/>
            </a:endParaRPr>
          </a:p>
        </p:txBody>
      </p:sp>
    </p:spTree>
    <p:extLst>
      <p:ext uri="{BB962C8B-B14F-4D97-AF65-F5344CB8AC3E}">
        <p14:creationId xmlns:p14="http://schemas.microsoft.com/office/powerpoint/2010/main" val="2273380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normAutofit/>
          </a:bodyPr>
          <a:lstStyle/>
          <a:p>
            <a:r>
              <a:rPr lang="en-US" dirty="0"/>
              <a:t>Functionalities of </a:t>
            </a:r>
            <a:r>
              <a:rPr lang="en-US" dirty="0" err="1"/>
              <a:t>Dataiku</a:t>
            </a:r>
            <a:r>
              <a:rPr lang="en-US" dirty="0"/>
              <a:t> DSS : Creation of a dataset </a:t>
            </a:r>
            <a:endParaRPr lang="fr-FR" dirty="0"/>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12</a:t>
            </a:fld>
            <a:endParaRPr lang="en-GB" noProof="0" dirty="0"/>
          </a:p>
        </p:txBody>
      </p:sp>
      <p:sp>
        <p:nvSpPr>
          <p:cNvPr id="13" name="Espace réservé du contenu 1">
            <a:extLst>
              <a:ext uri="{FF2B5EF4-FFF2-40B4-BE49-F238E27FC236}">
                <a16:creationId xmlns:a16="http://schemas.microsoft.com/office/drawing/2014/main" id="{D470FCAF-3799-4C56-8687-57B9B352E216}"/>
              </a:ext>
            </a:extLst>
          </p:cNvPr>
          <p:cNvSpPr txBox="1">
            <a:spLocks/>
          </p:cNvSpPr>
          <p:nvPr/>
        </p:nvSpPr>
        <p:spPr>
          <a:xfrm>
            <a:off x="342578" y="5070848"/>
            <a:ext cx="8460000" cy="1175584"/>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dirty="0">
              <a:latin typeface="+mj-lt"/>
            </a:endParaRPr>
          </a:p>
        </p:txBody>
      </p:sp>
      <p:sp>
        <p:nvSpPr>
          <p:cNvPr id="10" name="Espace réservé du contenu 1">
            <a:extLst>
              <a:ext uri="{FF2B5EF4-FFF2-40B4-BE49-F238E27FC236}">
                <a16:creationId xmlns:a16="http://schemas.microsoft.com/office/drawing/2014/main" id="{8489AA02-4957-4DB8-8102-C4447837459A}"/>
              </a:ext>
            </a:extLst>
          </p:cNvPr>
          <p:cNvSpPr txBox="1">
            <a:spLocks/>
          </p:cNvSpPr>
          <p:nvPr/>
        </p:nvSpPr>
        <p:spPr>
          <a:xfrm>
            <a:off x="376898" y="1021288"/>
            <a:ext cx="8532186" cy="1067552"/>
          </a:xfrm>
          <a:prstGeom prst="rect">
            <a:avLst/>
          </a:prstGeom>
        </p:spPr>
        <p:txBody>
          <a:bodyPr vert="horz" lIns="0" tIns="0" rIns="0" bIns="0" rtlCol="0" anchor="t" anchorCtr="0">
            <a:normAutofit fontScale="92500" lnSpcReduction="20000"/>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Creation of a dataset:</a:t>
            </a:r>
          </a:p>
          <a:p>
            <a:pPr marL="644525" lvl="1" indent="-285750">
              <a:buFont typeface="Arial" panose="020B0604020202020204" pitchFamily="34" charset="0"/>
              <a:buChar char="•"/>
            </a:pPr>
            <a:r>
              <a:rPr lang="en-US" b="1" dirty="0">
                <a:solidFill>
                  <a:srgbClr val="64A05A"/>
                </a:solidFill>
                <a:latin typeface="+mj-lt"/>
                <a:cs typeface="Arial" charset="0"/>
              </a:rPr>
              <a:t>Step 1</a:t>
            </a:r>
            <a:r>
              <a:rPr lang="en-US" sz="1400" dirty="0">
                <a:latin typeface="+mj-lt"/>
              </a:rPr>
              <a:t>: Click on Import your first Dataset (for your first time) or Go to your flow and click on +dataset</a:t>
            </a:r>
          </a:p>
          <a:p>
            <a:pPr marL="644525" lvl="1" indent="-285750">
              <a:buFont typeface="Arial" panose="020B0604020202020204" pitchFamily="34" charset="0"/>
              <a:buChar char="•"/>
            </a:pPr>
            <a:r>
              <a:rPr lang="en-US" b="1" dirty="0">
                <a:solidFill>
                  <a:srgbClr val="64A05A"/>
                </a:solidFill>
                <a:latin typeface="+mj-lt"/>
                <a:cs typeface="Arial" charset="0"/>
              </a:rPr>
              <a:t>Step 2</a:t>
            </a:r>
            <a:r>
              <a:rPr lang="en-US" sz="1400" dirty="0">
                <a:latin typeface="+mj-lt"/>
              </a:rPr>
              <a:t>: Several files type is suggested. </a:t>
            </a:r>
            <a:r>
              <a:rPr lang="en-US" sz="1400" u="sng" dirty="0">
                <a:solidFill>
                  <a:srgbClr val="FF0000"/>
                </a:solidFill>
                <a:latin typeface="+mj-lt"/>
              </a:rPr>
              <a:t>/!\</a:t>
            </a:r>
            <a:r>
              <a:rPr lang="en-US" sz="1400" dirty="0">
                <a:latin typeface="+mj-lt"/>
              </a:rPr>
              <a:t> If you upload a file from your computer, remember to fill the case store on. </a:t>
            </a:r>
          </a:p>
          <a:p>
            <a:pPr marL="644525" lvl="1" indent="-285750">
              <a:buFont typeface="Arial" panose="020B0604020202020204" pitchFamily="34" charset="0"/>
              <a:buChar char="•"/>
            </a:pPr>
            <a:r>
              <a:rPr lang="en-US" b="1" dirty="0">
                <a:solidFill>
                  <a:srgbClr val="64A05A"/>
                </a:solidFill>
                <a:latin typeface="+mj-lt"/>
                <a:cs typeface="Arial" charset="0"/>
              </a:rPr>
              <a:t>Step 3</a:t>
            </a:r>
            <a:r>
              <a:rPr lang="en-US" sz="1400" dirty="0">
                <a:latin typeface="+mj-lt"/>
              </a:rPr>
              <a:t>: With the Preview tab, you have an overview of your data just as the schema that you can </a:t>
            </a:r>
            <a:r>
              <a:rPr lang="en-US" sz="1400" dirty="0" err="1">
                <a:latin typeface="+mj-lt"/>
              </a:rPr>
              <a:t>modifu</a:t>
            </a:r>
            <a:r>
              <a:rPr lang="en-US" sz="1400" dirty="0">
                <a:latin typeface="+mj-lt"/>
              </a:rPr>
              <a:t> if it is not correct.</a:t>
            </a:r>
          </a:p>
          <a:p>
            <a:pPr marL="644525" lvl="1" indent="-285750">
              <a:buFont typeface="Arial" panose="020B0604020202020204" pitchFamily="34" charset="0"/>
              <a:buChar char="•"/>
            </a:pPr>
            <a:r>
              <a:rPr lang="en-US" b="1" dirty="0">
                <a:solidFill>
                  <a:srgbClr val="64A05A"/>
                </a:solidFill>
                <a:latin typeface="+mj-lt"/>
                <a:cs typeface="Arial" charset="0"/>
              </a:rPr>
              <a:t>Step 4</a:t>
            </a:r>
            <a:r>
              <a:rPr lang="en-US" sz="1400" dirty="0">
                <a:latin typeface="+mj-lt"/>
              </a:rPr>
              <a:t>: Click on create and you can have access to your dataset with Explore</a:t>
            </a:r>
          </a:p>
          <a:p>
            <a:pPr marL="285750" indent="-285750">
              <a:buFont typeface="Arial" panose="020B0604020202020204" pitchFamily="34" charset="0"/>
              <a:buChar char="•"/>
            </a:pPr>
            <a:endParaRPr lang="fr-FR" sz="1600" dirty="0">
              <a:latin typeface="+mj-lt"/>
            </a:endParaRPr>
          </a:p>
          <a:p>
            <a:endParaRPr lang="fr-FR" sz="1600" dirty="0">
              <a:latin typeface="+mj-lt"/>
            </a:endParaRPr>
          </a:p>
          <a:p>
            <a:endParaRPr lang="fr-FR" sz="1600" dirty="0">
              <a:latin typeface="+mj-lt"/>
            </a:endParaRPr>
          </a:p>
        </p:txBody>
      </p:sp>
      <p:pic>
        <p:nvPicPr>
          <p:cNvPr id="15" name="Image 14">
            <a:extLst>
              <a:ext uri="{FF2B5EF4-FFF2-40B4-BE49-F238E27FC236}">
                <a16:creationId xmlns:a16="http://schemas.microsoft.com/office/drawing/2014/main" id="{54A06E02-C034-4535-85C9-056F2B6A54C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37968"/>
            <a:ext cx="6208590" cy="3055064"/>
          </a:xfrm>
          <a:prstGeom prst="rect">
            <a:avLst/>
          </a:prstGeom>
          <a:noFill/>
          <a:ln>
            <a:noFill/>
          </a:ln>
        </p:spPr>
      </p:pic>
    </p:spTree>
    <p:extLst>
      <p:ext uri="{BB962C8B-B14F-4D97-AF65-F5344CB8AC3E}">
        <p14:creationId xmlns:p14="http://schemas.microsoft.com/office/powerpoint/2010/main" val="2885034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normAutofit/>
          </a:bodyPr>
          <a:lstStyle/>
          <a:p>
            <a:r>
              <a:rPr lang="en-US" dirty="0"/>
              <a:t>Functionalities of </a:t>
            </a:r>
            <a:r>
              <a:rPr lang="en-US" dirty="0" err="1"/>
              <a:t>Dataiku</a:t>
            </a:r>
            <a:r>
              <a:rPr lang="en-US" dirty="0"/>
              <a:t> DSS : Creation of a recipe</a:t>
            </a:r>
            <a:endParaRPr lang="fr-FR" dirty="0"/>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13</a:t>
            </a:fld>
            <a:endParaRPr lang="en-GB" noProof="0" dirty="0"/>
          </a:p>
        </p:txBody>
      </p:sp>
      <p:sp>
        <p:nvSpPr>
          <p:cNvPr id="13" name="Espace réservé du contenu 1">
            <a:extLst>
              <a:ext uri="{FF2B5EF4-FFF2-40B4-BE49-F238E27FC236}">
                <a16:creationId xmlns:a16="http://schemas.microsoft.com/office/drawing/2014/main" id="{D470FCAF-3799-4C56-8687-57B9B352E216}"/>
              </a:ext>
            </a:extLst>
          </p:cNvPr>
          <p:cNvSpPr txBox="1">
            <a:spLocks/>
          </p:cNvSpPr>
          <p:nvPr/>
        </p:nvSpPr>
        <p:spPr>
          <a:xfrm>
            <a:off x="342578" y="5070848"/>
            <a:ext cx="8460000" cy="1175584"/>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dirty="0">
              <a:latin typeface="+mj-lt"/>
            </a:endParaRPr>
          </a:p>
        </p:txBody>
      </p:sp>
      <p:sp>
        <p:nvSpPr>
          <p:cNvPr id="10" name="Espace réservé du contenu 1">
            <a:extLst>
              <a:ext uri="{FF2B5EF4-FFF2-40B4-BE49-F238E27FC236}">
                <a16:creationId xmlns:a16="http://schemas.microsoft.com/office/drawing/2014/main" id="{8489AA02-4957-4DB8-8102-C4447837459A}"/>
              </a:ext>
            </a:extLst>
          </p:cNvPr>
          <p:cNvSpPr txBox="1">
            <a:spLocks/>
          </p:cNvSpPr>
          <p:nvPr/>
        </p:nvSpPr>
        <p:spPr>
          <a:xfrm>
            <a:off x="342578" y="908720"/>
            <a:ext cx="8532186" cy="1067552"/>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Creation of a dataset:</a:t>
            </a:r>
          </a:p>
          <a:p>
            <a:pPr marL="644525" lvl="1" indent="-285750">
              <a:buFont typeface="Arial" panose="020B0604020202020204" pitchFamily="34" charset="0"/>
              <a:buChar char="•"/>
            </a:pPr>
            <a:r>
              <a:rPr lang="en-US" b="1" dirty="0">
                <a:solidFill>
                  <a:srgbClr val="64A05A"/>
                </a:solidFill>
                <a:latin typeface="+mj-lt"/>
                <a:cs typeface="Arial" charset="0"/>
              </a:rPr>
              <a:t>Step 1</a:t>
            </a:r>
            <a:r>
              <a:rPr lang="en-US" sz="1400" dirty="0">
                <a:latin typeface="+mj-lt"/>
              </a:rPr>
              <a:t>: Go to the flow of your project. It redraws the historic of all the datasets and recipes created.</a:t>
            </a:r>
          </a:p>
          <a:p>
            <a:pPr marL="644525" lvl="1" indent="-285750">
              <a:buFont typeface="Arial" panose="020B0604020202020204" pitchFamily="34" charset="0"/>
              <a:buChar char="•"/>
            </a:pPr>
            <a:r>
              <a:rPr lang="en-US" b="1" dirty="0">
                <a:solidFill>
                  <a:srgbClr val="64A05A"/>
                </a:solidFill>
                <a:latin typeface="+mj-lt"/>
                <a:cs typeface="Arial" charset="0"/>
              </a:rPr>
              <a:t>Step 2</a:t>
            </a:r>
            <a:r>
              <a:rPr lang="en-US" sz="1400" dirty="0">
                <a:latin typeface="+mj-lt"/>
              </a:rPr>
              <a:t>: Click on the created dataset. You will see on the right the different kind of recipes. You could choose between a visual or code recipe.</a:t>
            </a:r>
          </a:p>
          <a:p>
            <a:pPr marL="644525" lvl="1" indent="-285750">
              <a:buFont typeface="Arial" panose="020B0604020202020204" pitchFamily="34" charset="0"/>
              <a:buChar char="•"/>
            </a:pPr>
            <a:endParaRPr lang="en-US" sz="1400" dirty="0">
              <a:latin typeface="+mj-lt"/>
            </a:endParaRPr>
          </a:p>
          <a:p>
            <a:pPr marL="285750" indent="-285750">
              <a:buFont typeface="Arial" panose="020B0604020202020204" pitchFamily="34" charset="0"/>
              <a:buChar char="•"/>
            </a:pPr>
            <a:endParaRPr lang="en-US" sz="1600" dirty="0">
              <a:latin typeface="+mj-lt"/>
            </a:endParaRPr>
          </a:p>
          <a:p>
            <a:endParaRPr lang="fr-FR" sz="1600" dirty="0">
              <a:latin typeface="+mj-lt"/>
            </a:endParaRPr>
          </a:p>
          <a:p>
            <a:endParaRPr lang="fr-FR" sz="1600" dirty="0">
              <a:latin typeface="+mj-lt"/>
            </a:endParaRPr>
          </a:p>
        </p:txBody>
      </p:sp>
      <p:pic>
        <p:nvPicPr>
          <p:cNvPr id="9" name="Image 8">
            <a:extLst>
              <a:ext uri="{FF2B5EF4-FFF2-40B4-BE49-F238E27FC236}">
                <a16:creationId xmlns:a16="http://schemas.microsoft.com/office/drawing/2014/main" id="{90146E09-DB15-45BE-B09A-17249E492FAB}"/>
              </a:ext>
            </a:extLst>
          </p:cNvPr>
          <p:cNvPicPr/>
          <p:nvPr/>
        </p:nvPicPr>
        <p:blipFill>
          <a:blip r:embed="rId2"/>
          <a:stretch>
            <a:fillRect/>
          </a:stretch>
        </p:blipFill>
        <p:spPr>
          <a:xfrm>
            <a:off x="2771800" y="1700808"/>
            <a:ext cx="4731964" cy="4386624"/>
          </a:xfrm>
          <a:prstGeom prst="rect">
            <a:avLst/>
          </a:prstGeom>
        </p:spPr>
      </p:pic>
      <p:sp>
        <p:nvSpPr>
          <p:cNvPr id="2" name="Rectangle 1">
            <a:extLst>
              <a:ext uri="{FF2B5EF4-FFF2-40B4-BE49-F238E27FC236}">
                <a16:creationId xmlns:a16="http://schemas.microsoft.com/office/drawing/2014/main" id="{C8E187D4-75D0-4551-9268-64139D051EE8}"/>
              </a:ext>
            </a:extLst>
          </p:cNvPr>
          <p:cNvSpPr/>
          <p:nvPr/>
        </p:nvSpPr>
        <p:spPr>
          <a:xfrm>
            <a:off x="5220072" y="2780928"/>
            <a:ext cx="576064" cy="14401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11" name="Rectangle 10">
            <a:extLst>
              <a:ext uri="{FF2B5EF4-FFF2-40B4-BE49-F238E27FC236}">
                <a16:creationId xmlns:a16="http://schemas.microsoft.com/office/drawing/2014/main" id="{76A05AB8-EEF1-4DBD-837E-23FB5D953610}"/>
              </a:ext>
            </a:extLst>
          </p:cNvPr>
          <p:cNvSpPr/>
          <p:nvPr/>
        </p:nvSpPr>
        <p:spPr>
          <a:xfrm>
            <a:off x="5236840" y="4998840"/>
            <a:ext cx="576064" cy="14401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12" name="Rectangle 11">
            <a:extLst>
              <a:ext uri="{FF2B5EF4-FFF2-40B4-BE49-F238E27FC236}">
                <a16:creationId xmlns:a16="http://schemas.microsoft.com/office/drawing/2014/main" id="{DA3F9F3C-5BF6-4017-B561-C7032105F4F3}"/>
              </a:ext>
            </a:extLst>
          </p:cNvPr>
          <p:cNvSpPr/>
          <p:nvPr/>
        </p:nvSpPr>
        <p:spPr>
          <a:xfrm>
            <a:off x="5236840" y="3623657"/>
            <a:ext cx="576064" cy="14401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cxnSp>
        <p:nvCxnSpPr>
          <p:cNvPr id="8" name="Connecteur droit 7">
            <a:extLst>
              <a:ext uri="{FF2B5EF4-FFF2-40B4-BE49-F238E27FC236}">
                <a16:creationId xmlns:a16="http://schemas.microsoft.com/office/drawing/2014/main" id="{669EABCA-CE73-4639-90B5-90108C9D0C9F}"/>
              </a:ext>
            </a:extLst>
          </p:cNvPr>
          <p:cNvCxnSpPr>
            <a:cxnSpLocks/>
          </p:cNvCxnSpPr>
          <p:nvPr/>
        </p:nvCxnSpPr>
        <p:spPr>
          <a:xfrm>
            <a:off x="5220072" y="2924944"/>
            <a:ext cx="0" cy="64807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E8B58D35-0684-4936-897F-5A6E175D5E26}"/>
              </a:ext>
            </a:extLst>
          </p:cNvPr>
          <p:cNvCxnSpPr>
            <a:cxnSpLocks/>
          </p:cNvCxnSpPr>
          <p:nvPr/>
        </p:nvCxnSpPr>
        <p:spPr>
          <a:xfrm>
            <a:off x="5201663" y="3767673"/>
            <a:ext cx="0" cy="64807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CD51CF7C-ED0E-4FDD-B083-EFBA8FB3F7F2}"/>
              </a:ext>
            </a:extLst>
          </p:cNvPr>
          <p:cNvCxnSpPr>
            <a:cxnSpLocks/>
          </p:cNvCxnSpPr>
          <p:nvPr/>
        </p:nvCxnSpPr>
        <p:spPr>
          <a:xfrm>
            <a:off x="5201663" y="5142856"/>
            <a:ext cx="0" cy="51578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5F8E9C7-8AC6-4EE1-BCB5-304203B61B2F}"/>
              </a:ext>
            </a:extLst>
          </p:cNvPr>
          <p:cNvCxnSpPr/>
          <p:nvPr/>
        </p:nvCxnSpPr>
        <p:spPr>
          <a:xfrm>
            <a:off x="4769615" y="3240954"/>
            <a:ext cx="432048"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0214EE77-71FF-4D5D-A410-242CCF42E366}"/>
              </a:ext>
            </a:extLst>
          </p:cNvPr>
          <p:cNvCxnSpPr/>
          <p:nvPr/>
        </p:nvCxnSpPr>
        <p:spPr>
          <a:xfrm>
            <a:off x="4716016" y="4077072"/>
            <a:ext cx="432048"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B3DEE52E-E4CC-46F4-B096-3AFEBA055B25}"/>
              </a:ext>
            </a:extLst>
          </p:cNvPr>
          <p:cNvCxnSpPr/>
          <p:nvPr/>
        </p:nvCxnSpPr>
        <p:spPr>
          <a:xfrm>
            <a:off x="4739117" y="5373216"/>
            <a:ext cx="432048"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24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normAutofit/>
          </a:bodyPr>
          <a:lstStyle/>
          <a:p>
            <a:r>
              <a:rPr lang="en-US" dirty="0"/>
              <a:t>Functionalities of </a:t>
            </a:r>
            <a:r>
              <a:rPr lang="en-US" dirty="0" err="1"/>
              <a:t>Dataiku</a:t>
            </a:r>
            <a:r>
              <a:rPr lang="en-US" dirty="0"/>
              <a:t> DSS : Code Env</a:t>
            </a:r>
            <a:endParaRPr lang="fr-FR" dirty="0"/>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14</a:t>
            </a:fld>
            <a:endParaRPr lang="en-GB" noProof="0" dirty="0"/>
          </a:p>
        </p:txBody>
      </p:sp>
      <p:sp>
        <p:nvSpPr>
          <p:cNvPr id="13" name="Espace réservé du contenu 1">
            <a:extLst>
              <a:ext uri="{FF2B5EF4-FFF2-40B4-BE49-F238E27FC236}">
                <a16:creationId xmlns:a16="http://schemas.microsoft.com/office/drawing/2014/main" id="{D470FCAF-3799-4C56-8687-57B9B352E216}"/>
              </a:ext>
            </a:extLst>
          </p:cNvPr>
          <p:cNvSpPr txBox="1">
            <a:spLocks/>
          </p:cNvSpPr>
          <p:nvPr/>
        </p:nvSpPr>
        <p:spPr>
          <a:xfrm>
            <a:off x="342578" y="5070848"/>
            <a:ext cx="8460000" cy="1175584"/>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dirty="0">
              <a:latin typeface="+mj-lt"/>
            </a:endParaRPr>
          </a:p>
        </p:txBody>
      </p:sp>
      <p:sp>
        <p:nvSpPr>
          <p:cNvPr id="10" name="Espace réservé du contenu 1">
            <a:extLst>
              <a:ext uri="{FF2B5EF4-FFF2-40B4-BE49-F238E27FC236}">
                <a16:creationId xmlns:a16="http://schemas.microsoft.com/office/drawing/2014/main" id="{8489AA02-4957-4DB8-8102-C4447837459A}"/>
              </a:ext>
            </a:extLst>
          </p:cNvPr>
          <p:cNvSpPr txBox="1">
            <a:spLocks/>
          </p:cNvSpPr>
          <p:nvPr/>
        </p:nvSpPr>
        <p:spPr>
          <a:xfrm>
            <a:off x="342578" y="908720"/>
            <a:ext cx="8532186" cy="1067552"/>
          </a:xfrm>
          <a:prstGeom prst="rect">
            <a:avLst/>
          </a:prstGeom>
        </p:spPr>
        <p:txBody>
          <a:bodyPr vert="horz" lIns="0" tIns="0" rIns="0" bIns="0" rtlCol="0" anchor="t" anchorCtr="0">
            <a:normAutofit fontScale="92500" lnSpcReduction="10000"/>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A code env is a standalone and self-contained environment to run Python or R code where you can create your own library and install different packages without asking us.</a:t>
            </a:r>
          </a:p>
          <a:p>
            <a:pPr marL="644525" lvl="1" indent="-285750">
              <a:buFont typeface="Arial" panose="020B0604020202020204" pitchFamily="34" charset="0"/>
              <a:buChar char="•"/>
            </a:pPr>
            <a:r>
              <a:rPr lang="en-US" b="1" dirty="0">
                <a:solidFill>
                  <a:srgbClr val="64A05A"/>
                </a:solidFill>
                <a:latin typeface="+mj-lt"/>
                <a:cs typeface="Arial" charset="0"/>
              </a:rPr>
              <a:t>Step 1</a:t>
            </a:r>
            <a:r>
              <a:rPr lang="en-US" sz="1400" dirty="0">
                <a:latin typeface="+mj-lt"/>
              </a:rPr>
              <a:t>: The owner of the code env can manage the access to it. If you have no access ask the owner to give you the access</a:t>
            </a:r>
          </a:p>
          <a:p>
            <a:pPr marL="644525" lvl="1" indent="-285750">
              <a:buFont typeface="Arial" panose="020B0604020202020204" pitchFamily="34" charset="0"/>
              <a:buChar char="•"/>
            </a:pPr>
            <a:r>
              <a:rPr lang="en-US" b="1" dirty="0">
                <a:solidFill>
                  <a:srgbClr val="64A05A"/>
                </a:solidFill>
                <a:latin typeface="+mj-lt"/>
                <a:cs typeface="Arial" charset="0"/>
              </a:rPr>
              <a:t>Step 2</a:t>
            </a:r>
            <a:r>
              <a:rPr lang="en-US" sz="1400" dirty="0">
                <a:latin typeface="+mj-lt"/>
              </a:rPr>
              <a:t>: If you wan to install new packages, go to </a:t>
            </a:r>
            <a:r>
              <a:rPr lang="en-US" sz="1400" b="1" dirty="0">
                <a:latin typeface="+mj-lt"/>
              </a:rPr>
              <a:t>Administration &gt; Code </a:t>
            </a:r>
            <a:r>
              <a:rPr lang="en-US" sz="1400" b="1" dirty="0" err="1">
                <a:latin typeface="+mj-lt"/>
              </a:rPr>
              <a:t>Envs</a:t>
            </a:r>
            <a:r>
              <a:rPr lang="en-US" sz="1400" b="1" dirty="0">
                <a:latin typeface="+mj-lt"/>
              </a:rPr>
              <a:t> &gt; </a:t>
            </a:r>
            <a:r>
              <a:rPr lang="en-US" sz="1400" b="1" dirty="0" err="1">
                <a:latin typeface="+mj-lt"/>
              </a:rPr>
              <a:t>Code_Env_Name</a:t>
            </a:r>
            <a:r>
              <a:rPr lang="en-US" sz="1400" b="1" dirty="0">
                <a:latin typeface="+mj-lt"/>
              </a:rPr>
              <a:t> &gt; Packages to install</a:t>
            </a:r>
            <a:r>
              <a:rPr lang="en-US" sz="1400" dirty="0">
                <a:latin typeface="+mj-lt"/>
              </a:rPr>
              <a:t>. You can use the code env with a notebook (</a:t>
            </a:r>
            <a:r>
              <a:rPr lang="en-US" sz="1400" b="1" dirty="0">
                <a:latin typeface="+mj-lt"/>
              </a:rPr>
              <a:t>Kernel &gt; change Kernel &gt; </a:t>
            </a:r>
            <a:r>
              <a:rPr lang="en-US" sz="1400" b="1" dirty="0" err="1">
                <a:latin typeface="+mj-lt"/>
              </a:rPr>
              <a:t>Code_Env_Name</a:t>
            </a:r>
            <a:r>
              <a:rPr lang="en-US" sz="1400" dirty="0">
                <a:latin typeface="+mj-lt"/>
              </a:rPr>
              <a:t>)</a:t>
            </a:r>
          </a:p>
          <a:p>
            <a:pPr marL="644525" lvl="1" indent="-285750">
              <a:buFont typeface="Arial" panose="020B0604020202020204" pitchFamily="34" charset="0"/>
              <a:buChar char="•"/>
            </a:pPr>
            <a:endParaRPr lang="en-US" sz="1400" dirty="0">
              <a:latin typeface="+mj-lt"/>
            </a:endParaRPr>
          </a:p>
          <a:p>
            <a:pPr marL="285750" indent="-285750">
              <a:buFont typeface="Arial" panose="020B0604020202020204" pitchFamily="34" charset="0"/>
              <a:buChar char="•"/>
            </a:pPr>
            <a:endParaRPr lang="en-US" sz="1600" dirty="0">
              <a:latin typeface="+mj-lt"/>
            </a:endParaRPr>
          </a:p>
          <a:p>
            <a:endParaRPr lang="fr-FR" sz="1600" dirty="0">
              <a:latin typeface="+mj-lt"/>
            </a:endParaRPr>
          </a:p>
          <a:p>
            <a:endParaRPr lang="fr-FR" sz="1600" dirty="0">
              <a:latin typeface="+mj-lt"/>
            </a:endParaRPr>
          </a:p>
        </p:txBody>
      </p:sp>
      <p:pic>
        <p:nvPicPr>
          <p:cNvPr id="2" name="Image 1">
            <a:extLst>
              <a:ext uri="{FF2B5EF4-FFF2-40B4-BE49-F238E27FC236}">
                <a16:creationId xmlns:a16="http://schemas.microsoft.com/office/drawing/2014/main" id="{C09F610F-5BD8-4941-B29A-467D28EA2DF7}"/>
              </a:ext>
            </a:extLst>
          </p:cNvPr>
          <p:cNvPicPr>
            <a:picLocks noChangeAspect="1"/>
          </p:cNvPicPr>
          <p:nvPr/>
        </p:nvPicPr>
        <p:blipFill>
          <a:blip r:embed="rId2"/>
          <a:stretch>
            <a:fillRect/>
          </a:stretch>
        </p:blipFill>
        <p:spPr>
          <a:xfrm>
            <a:off x="600906" y="2125400"/>
            <a:ext cx="7768862" cy="2304256"/>
          </a:xfrm>
          <a:prstGeom prst="rect">
            <a:avLst/>
          </a:prstGeom>
        </p:spPr>
      </p:pic>
      <p:cxnSp>
        <p:nvCxnSpPr>
          <p:cNvPr id="8" name="Connecteur droit avec flèche 7">
            <a:extLst>
              <a:ext uri="{FF2B5EF4-FFF2-40B4-BE49-F238E27FC236}">
                <a16:creationId xmlns:a16="http://schemas.microsoft.com/office/drawing/2014/main" id="{E1675940-8FB0-4DDE-90BD-7CA6A949CBC4}"/>
              </a:ext>
            </a:extLst>
          </p:cNvPr>
          <p:cNvCxnSpPr/>
          <p:nvPr/>
        </p:nvCxnSpPr>
        <p:spPr>
          <a:xfrm flipH="1">
            <a:off x="6948264" y="2016023"/>
            <a:ext cx="144016" cy="36004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80290F7-014B-4FFF-A532-057A4BC6142E}"/>
              </a:ext>
            </a:extLst>
          </p:cNvPr>
          <p:cNvCxnSpPr>
            <a:cxnSpLocks/>
          </p:cNvCxnSpPr>
          <p:nvPr/>
        </p:nvCxnSpPr>
        <p:spPr>
          <a:xfrm flipH="1">
            <a:off x="1187624" y="2708920"/>
            <a:ext cx="288032" cy="14401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706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normAutofit/>
          </a:bodyPr>
          <a:lstStyle/>
          <a:p>
            <a:r>
              <a:rPr lang="en-US" dirty="0"/>
              <a:t>Functionalities of </a:t>
            </a:r>
            <a:r>
              <a:rPr lang="en-US" dirty="0" err="1"/>
              <a:t>Dataiku</a:t>
            </a:r>
            <a:r>
              <a:rPr lang="en-US" dirty="0"/>
              <a:t> DSS : Scenario</a:t>
            </a:r>
            <a:endParaRPr lang="fr-FR" dirty="0"/>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15</a:t>
            </a:fld>
            <a:endParaRPr lang="en-GB" noProof="0" dirty="0"/>
          </a:p>
        </p:txBody>
      </p:sp>
      <p:sp>
        <p:nvSpPr>
          <p:cNvPr id="13" name="Espace réservé du contenu 1">
            <a:extLst>
              <a:ext uri="{FF2B5EF4-FFF2-40B4-BE49-F238E27FC236}">
                <a16:creationId xmlns:a16="http://schemas.microsoft.com/office/drawing/2014/main" id="{D470FCAF-3799-4C56-8687-57B9B352E216}"/>
              </a:ext>
            </a:extLst>
          </p:cNvPr>
          <p:cNvSpPr txBox="1">
            <a:spLocks/>
          </p:cNvSpPr>
          <p:nvPr/>
        </p:nvSpPr>
        <p:spPr>
          <a:xfrm>
            <a:off x="342578" y="5070848"/>
            <a:ext cx="8460000" cy="1175584"/>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dirty="0">
              <a:latin typeface="+mj-lt"/>
            </a:endParaRPr>
          </a:p>
        </p:txBody>
      </p:sp>
      <p:sp>
        <p:nvSpPr>
          <p:cNvPr id="10" name="Espace réservé du contenu 1">
            <a:extLst>
              <a:ext uri="{FF2B5EF4-FFF2-40B4-BE49-F238E27FC236}">
                <a16:creationId xmlns:a16="http://schemas.microsoft.com/office/drawing/2014/main" id="{8489AA02-4957-4DB8-8102-C4447837459A}"/>
              </a:ext>
            </a:extLst>
          </p:cNvPr>
          <p:cNvSpPr txBox="1">
            <a:spLocks/>
          </p:cNvSpPr>
          <p:nvPr/>
        </p:nvSpPr>
        <p:spPr>
          <a:xfrm>
            <a:off x="342578" y="908720"/>
            <a:ext cx="8532186" cy="1067552"/>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sz="1600" dirty="0">
              <a:latin typeface="+mj-lt"/>
            </a:endParaRPr>
          </a:p>
        </p:txBody>
      </p:sp>
      <p:sp>
        <p:nvSpPr>
          <p:cNvPr id="8" name="Espace réservé du contenu 1">
            <a:extLst>
              <a:ext uri="{FF2B5EF4-FFF2-40B4-BE49-F238E27FC236}">
                <a16:creationId xmlns:a16="http://schemas.microsoft.com/office/drawing/2014/main" id="{6FF11463-01FF-48C9-BA0A-297DF6368288}"/>
              </a:ext>
            </a:extLst>
          </p:cNvPr>
          <p:cNvSpPr txBox="1">
            <a:spLocks/>
          </p:cNvSpPr>
          <p:nvPr/>
        </p:nvSpPr>
        <p:spPr>
          <a:xfrm>
            <a:off x="342323" y="955584"/>
            <a:ext cx="8532186" cy="1067552"/>
          </a:xfrm>
          <a:prstGeom prst="rect">
            <a:avLst/>
          </a:prstGeom>
        </p:spPr>
        <p:txBody>
          <a:bodyPr vert="horz" lIns="0" tIns="0" rIns="0" bIns="0" rtlCol="0" anchor="t" anchorCtr="0">
            <a:normAutofit fontScale="92500" lnSpcReduction="10000"/>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2 types of scenario:</a:t>
            </a:r>
          </a:p>
          <a:p>
            <a:pPr marL="644525" lvl="1" indent="-285750">
              <a:buFont typeface="Arial" panose="020B0604020202020204" pitchFamily="34" charset="0"/>
              <a:buChar char="•"/>
            </a:pPr>
            <a:r>
              <a:rPr lang="en-US" b="1" dirty="0">
                <a:solidFill>
                  <a:srgbClr val="64A05A"/>
                </a:solidFill>
                <a:latin typeface="+mj-lt"/>
                <a:cs typeface="Arial" charset="0"/>
              </a:rPr>
              <a:t>Step-based scenario</a:t>
            </a:r>
            <a:r>
              <a:rPr lang="en-US" sz="1400" dirty="0">
                <a:latin typeface="+mj-lt"/>
              </a:rPr>
              <a:t>: it is a list of steps that you will predefine.  Each time that your scenario is launched, each step of it will be run and in the same order.</a:t>
            </a:r>
          </a:p>
          <a:p>
            <a:pPr marL="644525" lvl="1" indent="-285750">
              <a:buFont typeface="Arial" panose="020B0604020202020204" pitchFamily="34" charset="0"/>
              <a:buChar char="•"/>
            </a:pPr>
            <a:r>
              <a:rPr lang="en-US" b="1" dirty="0">
                <a:solidFill>
                  <a:srgbClr val="64A05A"/>
                </a:solidFill>
                <a:latin typeface="+mj-lt"/>
                <a:cs typeface="Arial" charset="0"/>
              </a:rPr>
              <a:t>Custom python scenario </a:t>
            </a:r>
            <a:r>
              <a:rPr lang="en-US" sz="1400" dirty="0">
                <a:latin typeface="+mj-lt"/>
              </a:rPr>
              <a:t>: It is a script python that you develop and it will be run in an environment allowing it to launch scenario steps on the DSS backend.</a:t>
            </a:r>
          </a:p>
          <a:p>
            <a:pPr marL="644525" lvl="1" indent="-285750">
              <a:buFont typeface="Arial" panose="020B0604020202020204" pitchFamily="34" charset="0"/>
              <a:buChar char="•"/>
            </a:pPr>
            <a:endParaRPr lang="en-US" sz="1400" dirty="0">
              <a:latin typeface="+mj-lt"/>
            </a:endParaRPr>
          </a:p>
          <a:p>
            <a:pPr lvl="1" indent="0">
              <a:buNone/>
            </a:pPr>
            <a:endParaRPr lang="en-US" sz="1400" dirty="0">
              <a:latin typeface="+mj-lt"/>
            </a:endParaRPr>
          </a:p>
          <a:p>
            <a:endParaRPr lang="en-US" sz="1600" dirty="0">
              <a:latin typeface="+mj-lt"/>
            </a:endParaRPr>
          </a:p>
          <a:p>
            <a:endParaRPr lang="fr-FR" sz="1600" dirty="0">
              <a:latin typeface="+mj-lt"/>
            </a:endParaRPr>
          </a:p>
          <a:p>
            <a:endParaRPr lang="fr-FR" sz="1600" dirty="0">
              <a:latin typeface="+mj-lt"/>
            </a:endParaRPr>
          </a:p>
        </p:txBody>
      </p:sp>
      <p:pic>
        <p:nvPicPr>
          <p:cNvPr id="9" name="Image 8">
            <a:extLst>
              <a:ext uri="{FF2B5EF4-FFF2-40B4-BE49-F238E27FC236}">
                <a16:creationId xmlns:a16="http://schemas.microsoft.com/office/drawing/2014/main" id="{F079C20C-A9D0-4CED-842F-74A9B42A655B}"/>
              </a:ext>
            </a:extLst>
          </p:cNvPr>
          <p:cNvPicPr/>
          <p:nvPr/>
        </p:nvPicPr>
        <p:blipFill>
          <a:blip r:embed="rId2"/>
          <a:stretch>
            <a:fillRect/>
          </a:stretch>
        </p:blipFill>
        <p:spPr>
          <a:xfrm>
            <a:off x="1043608" y="2739304"/>
            <a:ext cx="4013366" cy="2481312"/>
          </a:xfrm>
          <a:prstGeom prst="rect">
            <a:avLst/>
          </a:prstGeom>
        </p:spPr>
      </p:pic>
      <p:sp>
        <p:nvSpPr>
          <p:cNvPr id="11" name="Espace réservé du contenu 1">
            <a:extLst>
              <a:ext uri="{FF2B5EF4-FFF2-40B4-BE49-F238E27FC236}">
                <a16:creationId xmlns:a16="http://schemas.microsoft.com/office/drawing/2014/main" id="{6F81C943-E0B4-4611-AE8D-5754A113AE7B}"/>
              </a:ext>
            </a:extLst>
          </p:cNvPr>
          <p:cNvSpPr txBox="1">
            <a:spLocks/>
          </p:cNvSpPr>
          <p:nvPr/>
        </p:nvSpPr>
        <p:spPr>
          <a:xfrm>
            <a:off x="342323" y="2070000"/>
            <a:ext cx="8532186" cy="754527"/>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500" dirty="0">
                <a:latin typeface="+mj-lt"/>
              </a:rPr>
              <a:t>To create a scenario, go to your project then click on    . On the pull-down menu click on Scenarios. Then you click on + NEW SCENARIO and you will be able to choose the type of your scenario as you can see on the following picture.</a:t>
            </a:r>
          </a:p>
          <a:p>
            <a:endParaRPr lang="en-US" sz="1600" dirty="0">
              <a:latin typeface="+mj-lt"/>
            </a:endParaRPr>
          </a:p>
          <a:p>
            <a:endParaRPr lang="fr-FR" sz="1600" dirty="0">
              <a:latin typeface="+mj-lt"/>
            </a:endParaRPr>
          </a:p>
          <a:p>
            <a:endParaRPr lang="fr-FR" sz="1600" dirty="0">
              <a:latin typeface="+mj-lt"/>
            </a:endParaRPr>
          </a:p>
        </p:txBody>
      </p:sp>
      <p:pic>
        <p:nvPicPr>
          <p:cNvPr id="12" name="Image 11">
            <a:extLst>
              <a:ext uri="{FF2B5EF4-FFF2-40B4-BE49-F238E27FC236}">
                <a16:creationId xmlns:a16="http://schemas.microsoft.com/office/drawing/2014/main" id="{BEB4ADAA-A2EE-4BC0-ABC2-ABA1BB668FDC}"/>
              </a:ext>
            </a:extLst>
          </p:cNvPr>
          <p:cNvPicPr/>
          <p:nvPr/>
        </p:nvPicPr>
        <p:blipFill>
          <a:blip r:embed="rId3"/>
          <a:stretch>
            <a:fillRect/>
          </a:stretch>
        </p:blipFill>
        <p:spPr>
          <a:xfrm>
            <a:off x="4283968" y="2129214"/>
            <a:ext cx="134620" cy="134620"/>
          </a:xfrm>
          <a:prstGeom prst="rect">
            <a:avLst/>
          </a:prstGeom>
        </p:spPr>
      </p:pic>
    </p:spTree>
    <p:extLst>
      <p:ext uri="{BB962C8B-B14F-4D97-AF65-F5344CB8AC3E}">
        <p14:creationId xmlns:p14="http://schemas.microsoft.com/office/powerpoint/2010/main" val="2589078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normAutofit/>
          </a:bodyPr>
          <a:lstStyle/>
          <a:p>
            <a:r>
              <a:rPr lang="en-US" dirty="0"/>
              <a:t>Functionalities of </a:t>
            </a:r>
            <a:r>
              <a:rPr lang="en-US" dirty="0" err="1"/>
              <a:t>Dataiku</a:t>
            </a:r>
            <a:r>
              <a:rPr lang="en-US" dirty="0"/>
              <a:t> DSS : Dashboard</a:t>
            </a:r>
            <a:endParaRPr lang="fr-FR" dirty="0"/>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16</a:t>
            </a:fld>
            <a:endParaRPr lang="en-GB" noProof="0" dirty="0"/>
          </a:p>
        </p:txBody>
      </p:sp>
      <p:sp>
        <p:nvSpPr>
          <p:cNvPr id="13" name="Espace réservé du contenu 1">
            <a:extLst>
              <a:ext uri="{FF2B5EF4-FFF2-40B4-BE49-F238E27FC236}">
                <a16:creationId xmlns:a16="http://schemas.microsoft.com/office/drawing/2014/main" id="{D470FCAF-3799-4C56-8687-57B9B352E216}"/>
              </a:ext>
            </a:extLst>
          </p:cNvPr>
          <p:cNvSpPr txBox="1">
            <a:spLocks/>
          </p:cNvSpPr>
          <p:nvPr/>
        </p:nvSpPr>
        <p:spPr>
          <a:xfrm>
            <a:off x="342578" y="5070848"/>
            <a:ext cx="8460000" cy="1175584"/>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dirty="0">
              <a:latin typeface="+mj-lt"/>
            </a:endParaRPr>
          </a:p>
        </p:txBody>
      </p:sp>
      <p:sp>
        <p:nvSpPr>
          <p:cNvPr id="10" name="Espace réservé du contenu 1">
            <a:extLst>
              <a:ext uri="{FF2B5EF4-FFF2-40B4-BE49-F238E27FC236}">
                <a16:creationId xmlns:a16="http://schemas.microsoft.com/office/drawing/2014/main" id="{8489AA02-4957-4DB8-8102-C4447837459A}"/>
              </a:ext>
            </a:extLst>
          </p:cNvPr>
          <p:cNvSpPr txBox="1">
            <a:spLocks/>
          </p:cNvSpPr>
          <p:nvPr/>
        </p:nvSpPr>
        <p:spPr>
          <a:xfrm>
            <a:off x="342578" y="908720"/>
            <a:ext cx="8532186" cy="1067552"/>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sz="1600" dirty="0">
              <a:latin typeface="+mj-lt"/>
            </a:endParaRPr>
          </a:p>
        </p:txBody>
      </p:sp>
      <p:sp>
        <p:nvSpPr>
          <p:cNvPr id="8" name="Espace réservé du contenu 1">
            <a:extLst>
              <a:ext uri="{FF2B5EF4-FFF2-40B4-BE49-F238E27FC236}">
                <a16:creationId xmlns:a16="http://schemas.microsoft.com/office/drawing/2014/main" id="{55D0457C-952D-46CC-B030-0217F26DE74A}"/>
              </a:ext>
            </a:extLst>
          </p:cNvPr>
          <p:cNvSpPr txBox="1">
            <a:spLocks/>
          </p:cNvSpPr>
          <p:nvPr/>
        </p:nvSpPr>
        <p:spPr>
          <a:xfrm>
            <a:off x="376898" y="1021288"/>
            <a:ext cx="8532186" cy="1543616"/>
          </a:xfrm>
          <a:prstGeom prst="rect">
            <a:avLst/>
          </a:prstGeom>
        </p:spPr>
        <p:txBody>
          <a:bodyPr vert="horz" lIns="0" tIns="0" rIns="0" bIns="0" rtlCol="0" anchor="t" anchorCtr="0">
            <a:normAutofit fontScale="77500" lnSpcReduction="20000"/>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fr-FR" sz="1600" dirty="0">
                <a:latin typeface="+mj-lt"/>
              </a:rPr>
              <a:t>By default a </a:t>
            </a:r>
            <a:r>
              <a:rPr lang="fr-FR" sz="1600" dirty="0" err="1">
                <a:latin typeface="+mj-lt"/>
              </a:rPr>
              <a:t>dashboard</a:t>
            </a:r>
            <a:r>
              <a:rPr lang="fr-FR" sz="1600" dirty="0">
                <a:latin typeface="+mj-lt"/>
              </a:rPr>
              <a:t> </a:t>
            </a:r>
            <a:r>
              <a:rPr lang="fr-FR" sz="1600" dirty="0" err="1">
                <a:latin typeface="+mj-lt"/>
              </a:rPr>
              <a:t>is</a:t>
            </a:r>
            <a:r>
              <a:rPr lang="fr-FR" sz="1600" dirty="0">
                <a:latin typeface="+mj-lt"/>
              </a:rPr>
              <a:t> </a:t>
            </a:r>
            <a:r>
              <a:rPr lang="fr-FR" sz="1600" dirty="0" err="1">
                <a:latin typeface="+mj-lt"/>
              </a:rPr>
              <a:t>created</a:t>
            </a:r>
            <a:r>
              <a:rPr lang="fr-FR" sz="1600" dirty="0">
                <a:latin typeface="+mj-lt"/>
              </a:rPr>
              <a:t> </a:t>
            </a:r>
            <a:r>
              <a:rPr lang="fr-FR" sz="1600" dirty="0" err="1">
                <a:latin typeface="+mj-lt"/>
              </a:rPr>
              <a:t>with</a:t>
            </a:r>
            <a:r>
              <a:rPr lang="fr-FR" sz="1600" dirty="0">
                <a:latin typeface="+mj-lt"/>
              </a:rPr>
              <a:t> </a:t>
            </a:r>
            <a:r>
              <a:rPr lang="fr-FR" sz="1600" dirty="0" err="1">
                <a:latin typeface="+mj-lt"/>
              </a:rPr>
              <a:t>your</a:t>
            </a:r>
            <a:r>
              <a:rPr lang="fr-FR" sz="1600" dirty="0">
                <a:latin typeface="+mj-lt"/>
              </a:rPr>
              <a:t> </a:t>
            </a:r>
            <a:r>
              <a:rPr lang="fr-FR" sz="1600" dirty="0" err="1">
                <a:latin typeface="+mj-lt"/>
              </a:rPr>
              <a:t>project</a:t>
            </a:r>
            <a:r>
              <a:rPr lang="fr-FR" sz="1600" dirty="0">
                <a:latin typeface="+mj-lt"/>
              </a:rPr>
              <a:t>. </a:t>
            </a:r>
            <a:r>
              <a:rPr lang="fr-FR" sz="1600" dirty="0" err="1">
                <a:latin typeface="+mj-lt"/>
              </a:rPr>
              <a:t>With</a:t>
            </a:r>
            <a:r>
              <a:rPr lang="fr-FR" sz="1600" dirty="0">
                <a:latin typeface="+mj-lt"/>
              </a:rPr>
              <a:t> </a:t>
            </a:r>
            <a:r>
              <a:rPr lang="fr-FR" sz="1600" dirty="0" err="1">
                <a:latin typeface="+mj-lt"/>
              </a:rPr>
              <a:t>this</a:t>
            </a:r>
            <a:r>
              <a:rPr lang="fr-FR" sz="1600" dirty="0">
                <a:latin typeface="+mj-lt"/>
              </a:rPr>
              <a:t> </a:t>
            </a:r>
            <a:r>
              <a:rPr lang="fr-FR" sz="1600" dirty="0" err="1">
                <a:latin typeface="+mj-lt"/>
              </a:rPr>
              <a:t>dashboard</a:t>
            </a:r>
            <a:r>
              <a:rPr lang="fr-FR" sz="1600" dirty="0">
                <a:latin typeface="+mj-lt"/>
              </a:rPr>
              <a:t> </a:t>
            </a:r>
            <a:r>
              <a:rPr lang="fr-FR" sz="1600" dirty="0" err="1">
                <a:latin typeface="+mj-lt"/>
              </a:rPr>
              <a:t>you</a:t>
            </a:r>
            <a:r>
              <a:rPr lang="fr-FR" sz="1600" dirty="0">
                <a:latin typeface="+mj-lt"/>
              </a:rPr>
              <a:t> can </a:t>
            </a:r>
            <a:r>
              <a:rPr lang="fr-FR" sz="1600" dirty="0" err="1">
                <a:latin typeface="+mj-lt"/>
              </a:rPr>
              <a:t>realize</a:t>
            </a:r>
            <a:r>
              <a:rPr lang="fr-FR" sz="1600" dirty="0">
                <a:latin typeface="+mj-lt"/>
              </a:rPr>
              <a:t> </a:t>
            </a:r>
            <a:r>
              <a:rPr lang="fr-FR" sz="1600" dirty="0" err="1">
                <a:latin typeface="+mj-lt"/>
              </a:rPr>
              <a:t>reporting</a:t>
            </a:r>
            <a:r>
              <a:rPr lang="fr-FR" sz="1600" dirty="0">
                <a:latin typeface="+mj-lt"/>
              </a:rPr>
              <a:t> for </a:t>
            </a:r>
            <a:r>
              <a:rPr lang="fr-FR" sz="1600" dirty="0" err="1">
                <a:latin typeface="+mj-lt"/>
              </a:rPr>
              <a:t>example</a:t>
            </a:r>
            <a:r>
              <a:rPr lang="fr-FR" sz="1600" dirty="0">
                <a:latin typeface="+mj-lt"/>
              </a:rPr>
              <a:t> or </a:t>
            </a:r>
            <a:r>
              <a:rPr lang="fr-FR" sz="1600" dirty="0" err="1">
                <a:latin typeface="+mj-lt"/>
              </a:rPr>
              <a:t>share</a:t>
            </a:r>
            <a:r>
              <a:rPr lang="fr-FR" sz="1600" dirty="0">
                <a:latin typeface="+mj-lt"/>
              </a:rPr>
              <a:t> </a:t>
            </a:r>
            <a:r>
              <a:rPr lang="fr-FR" sz="1600" dirty="0" err="1">
                <a:latin typeface="+mj-lt"/>
              </a:rPr>
              <a:t>elements</a:t>
            </a:r>
            <a:r>
              <a:rPr lang="fr-FR" sz="1600" dirty="0">
                <a:latin typeface="+mj-lt"/>
              </a:rPr>
              <a:t> of </a:t>
            </a:r>
            <a:r>
              <a:rPr lang="fr-FR" sz="1600" dirty="0" err="1">
                <a:latin typeface="+mj-lt"/>
              </a:rPr>
              <a:t>your</a:t>
            </a:r>
            <a:r>
              <a:rPr lang="fr-FR" sz="1600" dirty="0">
                <a:latin typeface="+mj-lt"/>
              </a:rPr>
              <a:t> </a:t>
            </a:r>
            <a:r>
              <a:rPr lang="fr-FR" sz="1600" dirty="0" err="1">
                <a:latin typeface="+mj-lt"/>
              </a:rPr>
              <a:t>project</a:t>
            </a:r>
            <a:r>
              <a:rPr lang="fr-FR" sz="1600" dirty="0">
                <a:latin typeface="+mj-lt"/>
              </a:rPr>
              <a:t> </a:t>
            </a:r>
            <a:r>
              <a:rPr lang="fr-FR" sz="1600" dirty="0" err="1">
                <a:latin typeface="+mj-lt"/>
              </a:rPr>
              <a:t>with</a:t>
            </a:r>
            <a:r>
              <a:rPr lang="fr-FR" sz="1600" dirty="0">
                <a:latin typeface="+mj-lt"/>
              </a:rPr>
              <a:t> </a:t>
            </a:r>
            <a:r>
              <a:rPr lang="fr-FR" sz="1600" dirty="0" err="1">
                <a:latin typeface="+mj-lt"/>
              </a:rPr>
              <a:t>ither</a:t>
            </a:r>
            <a:r>
              <a:rPr lang="fr-FR" sz="1600" dirty="0">
                <a:latin typeface="+mj-lt"/>
              </a:rPr>
              <a:t> </a:t>
            </a:r>
            <a:r>
              <a:rPr lang="fr-FR" sz="1600" dirty="0" err="1">
                <a:latin typeface="+mj-lt"/>
              </a:rPr>
              <a:t>memebers</a:t>
            </a:r>
            <a:r>
              <a:rPr lang="fr-FR" sz="1600" dirty="0">
                <a:latin typeface="+mj-lt"/>
              </a:rPr>
              <a:t> of </a:t>
            </a:r>
            <a:r>
              <a:rPr lang="fr-FR" sz="1600" dirty="0" err="1">
                <a:latin typeface="+mj-lt"/>
              </a:rPr>
              <a:t>your</a:t>
            </a:r>
            <a:r>
              <a:rPr lang="fr-FR" sz="1600" dirty="0">
                <a:latin typeface="+mj-lt"/>
              </a:rPr>
              <a:t> team.</a:t>
            </a:r>
          </a:p>
          <a:p>
            <a:pPr marL="285750" indent="-285750">
              <a:buFont typeface="Arial" panose="020B0604020202020204" pitchFamily="34" charset="0"/>
              <a:buChar char="•"/>
            </a:pPr>
            <a:r>
              <a:rPr lang="fr-FR" sz="1600" dirty="0">
                <a:latin typeface="+mj-lt"/>
              </a:rPr>
              <a:t>2 types of </a:t>
            </a:r>
            <a:r>
              <a:rPr lang="fr-FR" sz="1600" dirty="0" err="1">
                <a:latin typeface="+mj-lt"/>
              </a:rPr>
              <a:t>tiles</a:t>
            </a:r>
            <a:r>
              <a:rPr lang="fr-FR" sz="1600" dirty="0">
                <a:latin typeface="+mj-lt"/>
              </a:rPr>
              <a:t>:</a:t>
            </a:r>
          </a:p>
          <a:p>
            <a:pPr marL="644525" lvl="1" indent="-285750">
              <a:buFont typeface="Arial" panose="020B0604020202020204" pitchFamily="34" charset="0"/>
              <a:buChar char="•"/>
            </a:pPr>
            <a:r>
              <a:rPr lang="fr-FR" sz="1400" dirty="0"/>
              <a:t>Simple </a:t>
            </a:r>
            <a:r>
              <a:rPr lang="fr-FR" sz="1400" dirty="0" err="1"/>
              <a:t>tile</a:t>
            </a:r>
            <a:r>
              <a:rPr lang="fr-FR" sz="1400" dirty="0"/>
              <a:t> </a:t>
            </a:r>
            <a:r>
              <a:rPr lang="fr-FR" sz="1400" dirty="0" err="1"/>
              <a:t>which</a:t>
            </a:r>
            <a:r>
              <a:rPr lang="fr-FR" sz="1400" dirty="0"/>
              <a:t> can </a:t>
            </a:r>
            <a:r>
              <a:rPr lang="fr-FR" sz="1400" dirty="0" err="1"/>
              <a:t>contain</a:t>
            </a:r>
            <a:r>
              <a:rPr lang="fr-FR" sz="1400" dirty="0"/>
              <a:t> a </a:t>
            </a:r>
            <a:r>
              <a:rPr lang="fr-FR" sz="1400" dirty="0" err="1"/>
              <a:t>text</a:t>
            </a:r>
            <a:r>
              <a:rPr lang="fr-FR" sz="1400" dirty="0"/>
              <a:t> or images for </a:t>
            </a:r>
            <a:r>
              <a:rPr lang="fr-FR" sz="1400" dirty="0" err="1"/>
              <a:t>example</a:t>
            </a:r>
            <a:endParaRPr lang="fr-FR" sz="1400" dirty="0"/>
          </a:p>
          <a:p>
            <a:pPr marL="644525" lvl="1" indent="-285750">
              <a:buFont typeface="Arial" panose="020B0604020202020204" pitchFamily="34" charset="0"/>
              <a:buChar char="•"/>
            </a:pPr>
            <a:r>
              <a:rPr lang="fr-FR" sz="1400" dirty="0"/>
              <a:t>Insight </a:t>
            </a:r>
            <a:r>
              <a:rPr lang="fr-FR" sz="1400" dirty="0" err="1"/>
              <a:t>tile</a:t>
            </a:r>
            <a:r>
              <a:rPr lang="fr-FR" sz="1400" dirty="0"/>
              <a:t> </a:t>
            </a:r>
            <a:r>
              <a:rPr lang="fr-FR" sz="1400" dirty="0" err="1"/>
              <a:t>that</a:t>
            </a:r>
            <a:r>
              <a:rPr lang="fr-FR" sz="1400" dirty="0"/>
              <a:t> can </a:t>
            </a:r>
            <a:r>
              <a:rPr lang="fr-FR" sz="1400" dirty="0" err="1"/>
              <a:t>be</a:t>
            </a:r>
            <a:r>
              <a:rPr lang="fr-FR" sz="1400" dirty="0"/>
              <a:t> a </a:t>
            </a:r>
            <a:r>
              <a:rPr lang="fr-FR" sz="1400" dirty="0" err="1"/>
              <a:t>tabular</a:t>
            </a:r>
            <a:r>
              <a:rPr lang="fr-FR" sz="1400" dirty="0"/>
              <a:t> </a:t>
            </a:r>
            <a:r>
              <a:rPr lang="fr-FR" sz="1400" dirty="0" err="1"/>
              <a:t>representation</a:t>
            </a:r>
            <a:r>
              <a:rPr lang="fr-FR" sz="1400" dirty="0"/>
              <a:t> of a </a:t>
            </a:r>
            <a:r>
              <a:rPr lang="fr-FR" sz="1400" dirty="0" err="1"/>
              <a:t>daatset</a:t>
            </a:r>
            <a:r>
              <a:rPr lang="fr-FR" sz="1400" dirty="0"/>
              <a:t>, a graph, the </a:t>
            </a:r>
            <a:r>
              <a:rPr lang="fr-FR" sz="1400" dirty="0" err="1"/>
              <a:t>metrics</a:t>
            </a:r>
            <a:r>
              <a:rPr lang="fr-FR" sz="1400" dirty="0"/>
              <a:t> of DSS, the export of a </a:t>
            </a:r>
            <a:r>
              <a:rPr lang="fr-FR" sz="1400" dirty="0" err="1"/>
              <a:t>Jupyter</a:t>
            </a:r>
            <a:r>
              <a:rPr lang="fr-FR" sz="1400" dirty="0"/>
              <a:t> notebook, etc.</a:t>
            </a:r>
            <a:endParaRPr lang="fr-FR" sz="1600" dirty="0">
              <a:latin typeface="+mj-lt"/>
            </a:endParaRPr>
          </a:p>
          <a:p>
            <a:pPr marL="285750" indent="-285750">
              <a:buFont typeface="Arial" panose="020B0604020202020204" pitchFamily="34" charset="0"/>
              <a:buChar char="•"/>
            </a:pPr>
            <a:r>
              <a:rPr lang="fr-FR" sz="1600" dirty="0">
                <a:latin typeface="+mj-lt"/>
              </a:rPr>
              <a:t>To </a:t>
            </a:r>
            <a:r>
              <a:rPr lang="fr-FR" sz="1600" dirty="0" err="1">
                <a:latin typeface="+mj-lt"/>
              </a:rPr>
              <a:t>create</a:t>
            </a:r>
            <a:r>
              <a:rPr lang="fr-FR" sz="1600" dirty="0">
                <a:latin typeface="+mj-lt"/>
              </a:rPr>
              <a:t> </a:t>
            </a:r>
            <a:r>
              <a:rPr lang="fr-FR" sz="1600" dirty="0" err="1">
                <a:latin typeface="+mj-lt"/>
              </a:rPr>
              <a:t>another</a:t>
            </a:r>
            <a:r>
              <a:rPr lang="fr-FR" sz="1600" dirty="0">
                <a:latin typeface="+mj-lt"/>
              </a:rPr>
              <a:t> </a:t>
            </a:r>
            <a:r>
              <a:rPr lang="fr-FR" sz="1600" dirty="0" err="1">
                <a:latin typeface="+mj-lt"/>
              </a:rPr>
              <a:t>dashboars</a:t>
            </a:r>
            <a:r>
              <a:rPr lang="fr-FR" sz="1600" dirty="0">
                <a:latin typeface="+mj-lt"/>
              </a:rPr>
              <a:t> on </a:t>
            </a:r>
            <a:r>
              <a:rPr lang="fr-FR" sz="1600" dirty="0" err="1">
                <a:latin typeface="+mj-lt"/>
              </a:rPr>
              <a:t>your</a:t>
            </a:r>
            <a:r>
              <a:rPr lang="fr-FR" sz="1600" dirty="0">
                <a:latin typeface="+mj-lt"/>
              </a:rPr>
              <a:t> </a:t>
            </a:r>
            <a:r>
              <a:rPr lang="fr-FR" sz="1600" dirty="0" err="1">
                <a:latin typeface="+mj-lt"/>
              </a:rPr>
              <a:t>project</a:t>
            </a:r>
            <a:r>
              <a:rPr lang="fr-FR" sz="1600" dirty="0">
                <a:latin typeface="+mj-lt"/>
              </a:rPr>
              <a:t>, </a:t>
            </a:r>
            <a:r>
              <a:rPr lang="fr-FR" sz="1600" dirty="0" err="1">
                <a:latin typeface="+mj-lt"/>
              </a:rPr>
              <a:t>there</a:t>
            </a:r>
            <a:r>
              <a:rPr lang="fr-FR" sz="1600" dirty="0">
                <a:latin typeface="+mj-lt"/>
              </a:rPr>
              <a:t> are 2 </a:t>
            </a:r>
            <a:r>
              <a:rPr lang="fr-FR" sz="1600" dirty="0" err="1">
                <a:latin typeface="+mj-lt"/>
              </a:rPr>
              <a:t>ways</a:t>
            </a:r>
            <a:r>
              <a:rPr lang="fr-FR" sz="1600" dirty="0">
                <a:latin typeface="+mj-lt"/>
              </a:rPr>
              <a:t>:</a:t>
            </a:r>
          </a:p>
          <a:p>
            <a:pPr marL="644525" lvl="1" indent="-285750">
              <a:buFont typeface="Arial" panose="020B0604020202020204" pitchFamily="34" charset="0"/>
              <a:buChar char="•"/>
            </a:pPr>
            <a:r>
              <a:rPr lang="fr-FR" sz="1400" dirty="0" err="1">
                <a:latin typeface="+mj-lt"/>
              </a:rPr>
              <a:t>Possibility</a:t>
            </a:r>
            <a:r>
              <a:rPr lang="fr-FR" sz="1400" dirty="0">
                <a:latin typeface="+mj-lt"/>
              </a:rPr>
              <a:t> 1: Click on the </a:t>
            </a:r>
            <a:r>
              <a:rPr lang="fr-FR" sz="1400" dirty="0" err="1">
                <a:latin typeface="+mj-lt"/>
              </a:rPr>
              <a:t>element</a:t>
            </a:r>
            <a:r>
              <a:rPr lang="fr-FR" sz="1400" dirty="0">
                <a:latin typeface="+mj-lt"/>
              </a:rPr>
              <a:t> 1 of the </a:t>
            </a:r>
            <a:r>
              <a:rPr lang="fr-FR" sz="1400" dirty="0" err="1">
                <a:latin typeface="+mj-lt"/>
              </a:rPr>
              <a:t>screenshot</a:t>
            </a:r>
            <a:r>
              <a:rPr lang="fr-FR" sz="1400" dirty="0">
                <a:latin typeface="+mj-lt"/>
              </a:rPr>
              <a:t> and </a:t>
            </a:r>
            <a:r>
              <a:rPr lang="fr-FR" sz="1400" dirty="0" err="1">
                <a:latin typeface="+mj-lt"/>
              </a:rPr>
              <a:t>then</a:t>
            </a:r>
            <a:r>
              <a:rPr lang="fr-FR" sz="1400" dirty="0">
                <a:latin typeface="+mj-lt"/>
              </a:rPr>
              <a:t> select Dashboard</a:t>
            </a:r>
          </a:p>
          <a:p>
            <a:pPr marL="644525" lvl="1" indent="-285750">
              <a:buFont typeface="Arial" panose="020B0604020202020204" pitchFamily="34" charset="0"/>
              <a:buChar char="•"/>
            </a:pPr>
            <a:r>
              <a:rPr lang="fr-FR" sz="1400" dirty="0" err="1">
                <a:latin typeface="+mj-lt"/>
              </a:rPr>
              <a:t>Possibility</a:t>
            </a:r>
            <a:r>
              <a:rPr lang="fr-FR" sz="1400" dirty="0">
                <a:latin typeface="+mj-lt"/>
              </a:rPr>
              <a:t> 2: Click on the </a:t>
            </a:r>
            <a:r>
              <a:rPr lang="fr-FR" sz="1400" dirty="0" err="1">
                <a:latin typeface="+mj-lt"/>
              </a:rPr>
              <a:t>element</a:t>
            </a:r>
            <a:r>
              <a:rPr lang="fr-FR" sz="1400" dirty="0">
                <a:latin typeface="+mj-lt"/>
              </a:rPr>
              <a:t> 2</a:t>
            </a:r>
          </a:p>
          <a:p>
            <a:pPr marL="644525" lvl="1" indent="-285750">
              <a:buFont typeface="Arial" panose="020B0604020202020204" pitchFamily="34" charset="0"/>
              <a:buChar char="•"/>
            </a:pPr>
            <a:endParaRPr lang="fr-FR" sz="1400" dirty="0">
              <a:latin typeface="+mj-lt"/>
            </a:endParaRPr>
          </a:p>
          <a:p>
            <a:pPr marL="644525" lvl="1" indent="-285750">
              <a:buFont typeface="Arial" panose="020B0604020202020204" pitchFamily="34" charset="0"/>
              <a:buChar char="•"/>
            </a:pPr>
            <a:endParaRPr lang="fr-FR" sz="1400" dirty="0">
              <a:latin typeface="+mj-lt"/>
            </a:endParaRPr>
          </a:p>
          <a:p>
            <a:endParaRPr lang="fr-FR" sz="1600" dirty="0">
              <a:latin typeface="+mj-lt"/>
            </a:endParaRPr>
          </a:p>
          <a:p>
            <a:endParaRPr lang="fr-FR" sz="1600" dirty="0">
              <a:latin typeface="+mj-lt"/>
            </a:endParaRPr>
          </a:p>
        </p:txBody>
      </p:sp>
      <p:pic>
        <p:nvPicPr>
          <p:cNvPr id="9" name="Image 8">
            <a:extLst>
              <a:ext uri="{FF2B5EF4-FFF2-40B4-BE49-F238E27FC236}">
                <a16:creationId xmlns:a16="http://schemas.microsoft.com/office/drawing/2014/main" id="{9BCE1730-D242-4CE8-BBCB-E5EC0F5F7F46}"/>
              </a:ext>
            </a:extLst>
          </p:cNvPr>
          <p:cNvPicPr/>
          <p:nvPr/>
        </p:nvPicPr>
        <p:blipFill>
          <a:blip r:embed="rId2"/>
          <a:stretch>
            <a:fillRect/>
          </a:stretch>
        </p:blipFill>
        <p:spPr>
          <a:xfrm>
            <a:off x="969138" y="2430616"/>
            <a:ext cx="6649426" cy="3406096"/>
          </a:xfrm>
          <a:prstGeom prst="rect">
            <a:avLst/>
          </a:prstGeom>
        </p:spPr>
      </p:pic>
    </p:spTree>
    <p:extLst>
      <p:ext uri="{BB962C8B-B14F-4D97-AF65-F5344CB8AC3E}">
        <p14:creationId xmlns:p14="http://schemas.microsoft.com/office/powerpoint/2010/main" val="1324892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lstStyle/>
          <a:p>
            <a:r>
              <a:rPr lang="fr-FR" dirty="0"/>
              <a:t>Our team</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17</a:t>
            </a:fld>
            <a:endParaRPr lang="en-GB" noProof="0" dirty="0"/>
          </a:p>
        </p:txBody>
      </p:sp>
      <p:sp>
        <p:nvSpPr>
          <p:cNvPr id="11" name="Espace réservé du contenu 22">
            <a:extLst>
              <a:ext uri="{FF2B5EF4-FFF2-40B4-BE49-F238E27FC236}">
                <a16:creationId xmlns:a16="http://schemas.microsoft.com/office/drawing/2014/main" id="{C2CCD1C6-5EA1-4D0C-8023-4EC3BA0850BC}"/>
              </a:ext>
            </a:extLst>
          </p:cNvPr>
          <p:cNvSpPr>
            <a:spLocks noGrp="1"/>
          </p:cNvSpPr>
          <p:nvPr>
            <p:ph idx="1"/>
          </p:nvPr>
        </p:nvSpPr>
        <p:spPr>
          <a:xfrm>
            <a:off x="342578" y="1137312"/>
            <a:ext cx="8460000" cy="4739960"/>
          </a:xfrm>
        </p:spPr>
        <p:txBody>
          <a:bodyPr anchor="ctr">
            <a:normAutofit/>
          </a:bodyPr>
          <a:lstStyle/>
          <a:p>
            <a:r>
              <a:rPr lang="en-US" sz="1600" u="sng" dirty="0">
                <a:latin typeface="+mj-lt"/>
              </a:rPr>
              <a:t>Administration of 2 Hadoop clusters with </a:t>
            </a:r>
            <a:r>
              <a:rPr lang="en-US" sz="1600" u="sng" dirty="0" err="1">
                <a:latin typeface="+mj-lt"/>
              </a:rPr>
              <a:t>Dataiku</a:t>
            </a:r>
            <a:r>
              <a:rPr lang="en-US" sz="1600" u="sng" dirty="0">
                <a:latin typeface="+mj-lt"/>
              </a:rPr>
              <a:t> DSS installed</a:t>
            </a:r>
            <a:r>
              <a:rPr lang="en-US" sz="1600" dirty="0">
                <a:latin typeface="+mj-lt"/>
              </a:rPr>
              <a:t> for 40 Use Case</a:t>
            </a:r>
          </a:p>
          <a:p>
            <a:pPr marL="285750" indent="-104775">
              <a:buFont typeface="Arial" panose="020B0604020202020204" pitchFamily="34" charset="0"/>
              <a:buChar char="•"/>
            </a:pPr>
            <a:r>
              <a:rPr lang="en-US" sz="1600" dirty="0">
                <a:latin typeface="+mj-lt"/>
              </a:rPr>
              <a:t> 150 users : 1/3 on </a:t>
            </a:r>
            <a:r>
              <a:rPr lang="en-US" sz="1600" b="1" dirty="0">
                <a:solidFill>
                  <a:srgbClr val="64A05A"/>
                </a:solidFill>
                <a:latin typeface="Arial Narrow" panose="020B0606020202030204" pitchFamily="34" charset="0"/>
                <a:cs typeface="Arial" charset="0"/>
              </a:rPr>
              <a:t>SITINT034</a:t>
            </a:r>
            <a:r>
              <a:rPr lang="en-US" sz="1600" dirty="0">
                <a:latin typeface="+mj-lt"/>
              </a:rPr>
              <a:t> and 2/3 on </a:t>
            </a:r>
            <a:r>
              <a:rPr lang="en-US" sz="1600" b="1" dirty="0">
                <a:solidFill>
                  <a:srgbClr val="64A05A"/>
                </a:solidFill>
                <a:latin typeface="Arial Narrow" panose="020B0606020202030204" pitchFamily="34" charset="0"/>
                <a:cs typeface="Arial" charset="0"/>
              </a:rPr>
              <a:t>DTHFGINT001</a:t>
            </a:r>
            <a:endParaRPr lang="en-US" sz="1600" dirty="0">
              <a:latin typeface="+mj-lt"/>
            </a:endParaRPr>
          </a:p>
          <a:p>
            <a:pPr marL="342900" indent="-342900">
              <a:buFont typeface="Arial" panose="020B0604020202020204" pitchFamily="34" charset="0"/>
              <a:buChar char="•"/>
            </a:pPr>
            <a:endParaRPr lang="en-US" sz="1600" b="1" dirty="0">
              <a:latin typeface="+mj-lt"/>
            </a:endParaRPr>
          </a:p>
          <a:p>
            <a:pPr marL="342900" indent="-342900">
              <a:buFont typeface="Arial" panose="020B0604020202020204" pitchFamily="34" charset="0"/>
              <a:buChar char="•"/>
            </a:pPr>
            <a:endParaRPr lang="en-US" sz="1600" b="1" dirty="0">
              <a:latin typeface="+mj-lt"/>
            </a:endParaRPr>
          </a:p>
          <a:p>
            <a:r>
              <a:rPr lang="en-US" sz="1600" b="1" dirty="0">
                <a:latin typeface="+mj-lt"/>
              </a:rPr>
              <a:t>Direct contact </a:t>
            </a:r>
            <a:r>
              <a:rPr lang="en-US" sz="1600" dirty="0">
                <a:latin typeface="+mj-lt"/>
              </a:rPr>
              <a:t>with the </a:t>
            </a:r>
            <a:r>
              <a:rPr lang="en-US" sz="1600" b="1" dirty="0">
                <a:solidFill>
                  <a:srgbClr val="64A05A"/>
                </a:solidFill>
                <a:latin typeface="Arial Narrow" panose="020B0606020202030204" pitchFamily="34" charset="0"/>
                <a:cs typeface="Arial" charset="0"/>
              </a:rPr>
              <a:t>production team of BNP Paribas </a:t>
            </a:r>
            <a:r>
              <a:rPr lang="en-US" sz="1600" dirty="0">
                <a:latin typeface="+mj-lt"/>
              </a:rPr>
              <a:t>(licenses, issues on the cluster) and </a:t>
            </a:r>
            <a:r>
              <a:rPr lang="en-US" sz="1600" b="1" dirty="0">
                <a:solidFill>
                  <a:srgbClr val="64A05A"/>
                </a:solidFill>
                <a:latin typeface="Arial Narrow" panose="020B0606020202030204" pitchFamily="34" charset="0"/>
                <a:cs typeface="Arial" charset="0"/>
              </a:rPr>
              <a:t>the software company </a:t>
            </a:r>
            <a:r>
              <a:rPr lang="en-US" sz="1600" b="1" dirty="0" err="1">
                <a:solidFill>
                  <a:srgbClr val="64A05A"/>
                </a:solidFill>
                <a:latin typeface="Arial Narrow" panose="020B0606020202030204" pitchFamily="34" charset="0"/>
                <a:cs typeface="Arial" charset="0"/>
              </a:rPr>
              <a:t>Dataiku</a:t>
            </a:r>
            <a:r>
              <a:rPr lang="en-US" sz="1600" dirty="0">
                <a:latin typeface="+mj-lt"/>
              </a:rPr>
              <a:t> (support)</a:t>
            </a:r>
          </a:p>
          <a:p>
            <a:pPr marL="342900" indent="-342900">
              <a:buFont typeface="Arial" panose="020B0604020202020204" pitchFamily="34" charset="0"/>
              <a:buChar char="•"/>
            </a:pPr>
            <a:endParaRPr lang="en-US" sz="1600" dirty="0">
              <a:latin typeface="+mj-lt"/>
            </a:endParaRPr>
          </a:p>
          <a:p>
            <a:pPr marL="342900" indent="-342900">
              <a:buFont typeface="Arial" panose="020B0604020202020204" pitchFamily="34" charset="0"/>
              <a:buChar char="•"/>
            </a:pPr>
            <a:endParaRPr lang="en-US" sz="1600" dirty="0">
              <a:latin typeface="+mj-lt"/>
            </a:endParaRPr>
          </a:p>
          <a:p>
            <a:r>
              <a:rPr lang="en-US" sz="1600" u="sng" dirty="0">
                <a:latin typeface="+mj-lt"/>
              </a:rPr>
              <a:t>Support </a:t>
            </a:r>
            <a:r>
              <a:rPr lang="en-US" sz="1600" u="sng" dirty="0" err="1">
                <a:latin typeface="+mj-lt"/>
              </a:rPr>
              <a:t>Dataiku</a:t>
            </a:r>
            <a:r>
              <a:rPr lang="en-US" sz="1600" u="sng" dirty="0">
                <a:latin typeface="+mj-lt"/>
              </a:rPr>
              <a:t> DSS </a:t>
            </a:r>
            <a:r>
              <a:rPr lang="en-US" sz="1600" dirty="0">
                <a:latin typeface="+mj-lt"/>
              </a:rPr>
              <a:t>:</a:t>
            </a:r>
          </a:p>
          <a:p>
            <a:pPr marL="342900" indent="-161925">
              <a:buFont typeface="Arial" panose="020B0604020202020204" pitchFamily="34" charset="0"/>
              <a:buChar char="•"/>
            </a:pPr>
            <a:r>
              <a:rPr lang="en-US" sz="1600" b="1" dirty="0">
                <a:latin typeface="+mj-lt"/>
              </a:rPr>
              <a:t>Functional support   ► </a:t>
            </a:r>
            <a:r>
              <a:rPr lang="en-US" sz="1600" dirty="0">
                <a:latin typeface="+mj-lt"/>
              </a:rPr>
              <a:t>Accompaniment on </a:t>
            </a:r>
            <a:r>
              <a:rPr lang="en-US" sz="1600" dirty="0" err="1">
                <a:latin typeface="+mj-lt"/>
              </a:rPr>
              <a:t>Dataiku</a:t>
            </a:r>
            <a:r>
              <a:rPr lang="en-US" sz="1600" dirty="0">
                <a:latin typeface="+mj-lt"/>
              </a:rPr>
              <a:t> DSS and sharing the best practices (Wiki)</a:t>
            </a:r>
          </a:p>
          <a:p>
            <a:pPr marL="342900" indent="-161925">
              <a:buFont typeface="Arial" panose="020B0604020202020204" pitchFamily="34" charset="0"/>
              <a:buChar char="•"/>
            </a:pPr>
            <a:r>
              <a:rPr lang="en-US" sz="1600" b="1" dirty="0">
                <a:latin typeface="+mj-lt"/>
              </a:rPr>
              <a:t>Technical support     ► </a:t>
            </a:r>
            <a:r>
              <a:rPr lang="en-US" sz="1600" dirty="0">
                <a:latin typeface="+mj-lt"/>
              </a:rPr>
              <a:t>Maintenance of the technical environment Hadoop, Debugging your code (R, 				python, SQL, Hive, Spark, accompaniment</a:t>
            </a:r>
          </a:p>
          <a:p>
            <a:endParaRPr lang="en-US" sz="1400" dirty="0">
              <a:latin typeface="+mj-lt"/>
            </a:endParaRPr>
          </a:p>
        </p:txBody>
      </p:sp>
    </p:spTree>
    <p:extLst>
      <p:ext uri="{BB962C8B-B14F-4D97-AF65-F5344CB8AC3E}">
        <p14:creationId xmlns:p14="http://schemas.microsoft.com/office/powerpoint/2010/main" val="126738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lstStyle/>
          <a:p>
            <a:r>
              <a:rPr lang="fr-FR" dirty="0"/>
              <a:t>Best Practices: Storage</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18</a:t>
            </a:fld>
            <a:endParaRPr lang="en-GB" noProof="0" dirty="0"/>
          </a:p>
        </p:txBody>
      </p:sp>
      <p:sp>
        <p:nvSpPr>
          <p:cNvPr id="9" name="Espace réservé du contenu 1">
            <a:extLst>
              <a:ext uri="{FF2B5EF4-FFF2-40B4-BE49-F238E27FC236}">
                <a16:creationId xmlns:a16="http://schemas.microsoft.com/office/drawing/2014/main" id="{9FC9BA62-AD45-42A9-883F-CDAC24DF5B6C}"/>
              </a:ext>
            </a:extLst>
          </p:cNvPr>
          <p:cNvSpPr txBox="1">
            <a:spLocks/>
          </p:cNvSpPr>
          <p:nvPr/>
        </p:nvSpPr>
        <p:spPr>
          <a:xfrm>
            <a:off x="324036" y="1027569"/>
            <a:ext cx="8532186" cy="1067552"/>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3 type of connections are available for each Use Case:</a:t>
            </a:r>
          </a:p>
          <a:p>
            <a:pPr marL="644525" lvl="1" indent="-285750">
              <a:buFont typeface="Arial" panose="020B0604020202020204" pitchFamily="34" charset="0"/>
              <a:buChar char="•"/>
            </a:pPr>
            <a:r>
              <a:rPr lang="en-US" b="1" dirty="0" err="1">
                <a:solidFill>
                  <a:srgbClr val="64A05A"/>
                </a:solidFill>
                <a:latin typeface="+mj-lt"/>
                <a:cs typeface="Arial" charset="0"/>
              </a:rPr>
              <a:t>managed_datasets</a:t>
            </a:r>
            <a:r>
              <a:rPr lang="en-US" sz="1400" dirty="0">
                <a:solidFill>
                  <a:schemeClr val="accent6"/>
                </a:solidFill>
                <a:latin typeface="+mj-lt"/>
              </a:rPr>
              <a:t> </a:t>
            </a:r>
            <a:r>
              <a:rPr lang="en-US" sz="1400" dirty="0">
                <a:latin typeface="+mj-lt"/>
              </a:rPr>
              <a:t>: local connection (to use for small files) </a:t>
            </a:r>
          </a:p>
          <a:p>
            <a:pPr marL="644525" lvl="1" indent="-285750">
              <a:buFont typeface="Arial" panose="020B0604020202020204" pitchFamily="34" charset="0"/>
              <a:buChar char="•"/>
            </a:pPr>
            <a:r>
              <a:rPr lang="en-US" b="1" dirty="0" err="1">
                <a:solidFill>
                  <a:srgbClr val="64A05A"/>
                </a:solidFill>
                <a:latin typeface="+mj-lt"/>
                <a:cs typeface="Arial" charset="0"/>
              </a:rPr>
              <a:t>hdfs_workspace</a:t>
            </a:r>
            <a:r>
              <a:rPr lang="en-US" b="1" dirty="0">
                <a:solidFill>
                  <a:srgbClr val="64A05A"/>
                </a:solidFill>
                <a:latin typeface="+mj-lt"/>
                <a:cs typeface="Arial" charset="0"/>
              </a:rPr>
              <a:t> </a:t>
            </a:r>
            <a:r>
              <a:rPr lang="en-US" sz="1400" dirty="0">
                <a:latin typeface="+mj-lt"/>
              </a:rPr>
              <a:t>: connection on HDFS files of the cluster</a:t>
            </a:r>
          </a:p>
          <a:p>
            <a:pPr marL="644525" lvl="1" indent="-285750">
              <a:buFont typeface="Arial" panose="020B0604020202020204" pitchFamily="34" charset="0"/>
              <a:buChar char="•"/>
            </a:pPr>
            <a:r>
              <a:rPr lang="en-US" b="1" dirty="0" err="1">
                <a:solidFill>
                  <a:srgbClr val="64A05A"/>
                </a:solidFill>
                <a:latin typeface="+mj-lt"/>
                <a:cs typeface="Arial" charset="0"/>
              </a:rPr>
              <a:t>hdfs_managed</a:t>
            </a:r>
            <a:r>
              <a:rPr lang="en-US" b="1" dirty="0">
                <a:solidFill>
                  <a:srgbClr val="64A05A"/>
                </a:solidFill>
                <a:latin typeface="+mj-lt"/>
                <a:cs typeface="Arial" charset="0"/>
              </a:rPr>
              <a:t> </a:t>
            </a:r>
            <a:r>
              <a:rPr lang="en-US" sz="1400" dirty="0">
                <a:latin typeface="+mj-lt"/>
              </a:rPr>
              <a:t>: connection to the Hive database</a:t>
            </a:r>
          </a:p>
          <a:p>
            <a:pPr marL="285750" indent="-285750">
              <a:buFont typeface="Arial" panose="020B0604020202020204" pitchFamily="34" charset="0"/>
              <a:buChar char="•"/>
            </a:pPr>
            <a:endParaRPr lang="en-US" sz="1600" dirty="0">
              <a:latin typeface="+mj-lt"/>
            </a:endParaRPr>
          </a:p>
          <a:p>
            <a:endParaRPr lang="fr-FR" sz="1600" dirty="0">
              <a:latin typeface="+mj-lt"/>
            </a:endParaRPr>
          </a:p>
          <a:p>
            <a:endParaRPr lang="fr-FR" sz="1600" dirty="0">
              <a:latin typeface="+mj-lt"/>
            </a:endParaRPr>
          </a:p>
        </p:txBody>
      </p:sp>
      <p:pic>
        <p:nvPicPr>
          <p:cNvPr id="12" name="Picture 4">
            <a:extLst>
              <a:ext uri="{FF2B5EF4-FFF2-40B4-BE49-F238E27FC236}">
                <a16:creationId xmlns:a16="http://schemas.microsoft.com/office/drawing/2014/main" id="{9CFFFB2E-9287-4FD6-9BEE-881A8CE25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132856"/>
            <a:ext cx="6332462" cy="3840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930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lstStyle/>
          <a:p>
            <a:r>
              <a:rPr lang="en-US" dirty="0"/>
              <a:t>Best Practices: Sharing project</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19</a:t>
            </a:fld>
            <a:endParaRPr lang="en-GB" noProof="0" dirty="0"/>
          </a:p>
        </p:txBody>
      </p:sp>
      <p:sp>
        <p:nvSpPr>
          <p:cNvPr id="7" name="Espace réservé du contenu 1">
            <a:extLst>
              <a:ext uri="{FF2B5EF4-FFF2-40B4-BE49-F238E27FC236}">
                <a16:creationId xmlns:a16="http://schemas.microsoft.com/office/drawing/2014/main" id="{73941FB6-0A35-4906-B513-3EEB79763D95}"/>
              </a:ext>
            </a:extLst>
          </p:cNvPr>
          <p:cNvSpPr txBox="1">
            <a:spLocks/>
          </p:cNvSpPr>
          <p:nvPr/>
        </p:nvSpPr>
        <p:spPr>
          <a:xfrm>
            <a:off x="324036" y="1027569"/>
            <a:ext cx="8532186" cy="1067552"/>
          </a:xfrm>
          <a:prstGeom prst="rect">
            <a:avLst/>
          </a:prstGeom>
        </p:spPr>
        <p:txBody>
          <a:bodyPr vert="horz" lIns="0" tIns="0" rIns="0" bIns="0" rtlCol="0" anchor="t" anchorCtr="0">
            <a:normAutofit fontScale="85000" lnSpcReduction="10000"/>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solidFill>
                  <a:srgbClr val="FF0000"/>
                </a:solidFill>
                <a:latin typeface="+mj-lt"/>
              </a:rPr>
              <a:t>Caution</a:t>
            </a:r>
            <a:r>
              <a:rPr lang="en-US" sz="1600" dirty="0">
                <a:latin typeface="+mj-lt"/>
              </a:rPr>
              <a:t> a project with more than 300 datasets, is difficult to read and will not be handled by our team if you encounter issue.</a:t>
            </a:r>
          </a:p>
          <a:p>
            <a:pPr marL="285750" indent="-285750">
              <a:buFont typeface="Arial" panose="020B0604020202020204" pitchFamily="34" charset="0"/>
              <a:buChar char="•"/>
            </a:pPr>
            <a:r>
              <a:rPr lang="en-US" sz="1600" dirty="0">
                <a:latin typeface="+mj-lt"/>
              </a:rPr>
              <a:t>Access to a project given by the owner:</a:t>
            </a:r>
          </a:p>
          <a:p>
            <a:pPr marL="644525" lvl="1" indent="-285750">
              <a:buFont typeface="Arial" panose="020B0604020202020204" pitchFamily="34" charset="0"/>
              <a:buChar char="•"/>
            </a:pPr>
            <a:r>
              <a:rPr lang="en-US" b="1" dirty="0">
                <a:solidFill>
                  <a:srgbClr val="64A05A"/>
                </a:solidFill>
                <a:latin typeface="+mj-lt"/>
                <a:cs typeface="Arial" charset="0"/>
              </a:rPr>
              <a:t>Step 1</a:t>
            </a:r>
            <a:r>
              <a:rPr lang="en-US" sz="1400" dirty="0">
                <a:latin typeface="+mj-lt"/>
              </a:rPr>
              <a:t>: … &gt; Security</a:t>
            </a:r>
          </a:p>
          <a:p>
            <a:pPr marL="644525" lvl="1" indent="-285750">
              <a:buFont typeface="Arial" panose="020B0604020202020204" pitchFamily="34" charset="0"/>
              <a:buChar char="•"/>
            </a:pPr>
            <a:r>
              <a:rPr lang="en-US" b="1" dirty="0">
                <a:solidFill>
                  <a:srgbClr val="64A05A"/>
                </a:solidFill>
                <a:latin typeface="+mj-lt"/>
                <a:cs typeface="Arial" charset="0"/>
              </a:rPr>
              <a:t>Step 2</a:t>
            </a:r>
            <a:r>
              <a:rPr lang="en-US" sz="1400" dirty="0">
                <a:latin typeface="+mj-lt"/>
              </a:rPr>
              <a:t>: Select a group &gt; + GRANT ACCESS TO GROUP (Pay attention to the right you are given)</a:t>
            </a:r>
          </a:p>
          <a:p>
            <a:pPr marL="644525" lvl="1" indent="-285750">
              <a:buFont typeface="Arial" panose="020B0604020202020204" pitchFamily="34" charset="0"/>
              <a:buChar char="•"/>
            </a:pPr>
            <a:r>
              <a:rPr lang="en-US" b="1" dirty="0">
                <a:solidFill>
                  <a:srgbClr val="64A05A"/>
                </a:solidFill>
                <a:latin typeface="+mj-lt"/>
                <a:cs typeface="Arial" charset="0"/>
              </a:rPr>
              <a:t>Step 3</a:t>
            </a:r>
            <a:r>
              <a:rPr lang="en-US" sz="1400" dirty="0">
                <a:latin typeface="+mj-lt"/>
              </a:rPr>
              <a:t>: SAVE</a:t>
            </a:r>
          </a:p>
          <a:p>
            <a:pPr marL="285750" indent="-285750">
              <a:buFont typeface="Arial" panose="020B0604020202020204" pitchFamily="34" charset="0"/>
              <a:buChar char="•"/>
            </a:pPr>
            <a:endParaRPr lang="fr-FR" sz="1600" dirty="0">
              <a:latin typeface="+mj-lt"/>
            </a:endParaRPr>
          </a:p>
          <a:p>
            <a:endParaRPr lang="fr-FR" sz="1600" dirty="0">
              <a:latin typeface="+mj-lt"/>
            </a:endParaRPr>
          </a:p>
          <a:p>
            <a:endParaRPr lang="fr-FR" sz="1600" dirty="0">
              <a:latin typeface="+mj-lt"/>
            </a:endParaRPr>
          </a:p>
        </p:txBody>
      </p:sp>
      <p:pic>
        <p:nvPicPr>
          <p:cNvPr id="8" name="Image 7">
            <a:extLst>
              <a:ext uri="{FF2B5EF4-FFF2-40B4-BE49-F238E27FC236}">
                <a16:creationId xmlns:a16="http://schemas.microsoft.com/office/drawing/2014/main" id="{29ACE939-9019-42AD-B8ED-7EC401F3C834}"/>
              </a:ext>
            </a:extLst>
          </p:cNvPr>
          <p:cNvPicPr/>
          <p:nvPr/>
        </p:nvPicPr>
        <p:blipFill>
          <a:blip r:embed="rId2"/>
          <a:stretch>
            <a:fillRect/>
          </a:stretch>
        </p:blipFill>
        <p:spPr>
          <a:xfrm>
            <a:off x="341088" y="2203142"/>
            <a:ext cx="8118680" cy="2042198"/>
          </a:xfrm>
          <a:prstGeom prst="rect">
            <a:avLst/>
          </a:prstGeom>
        </p:spPr>
      </p:pic>
      <p:pic>
        <p:nvPicPr>
          <p:cNvPr id="2" name="Image 1">
            <a:extLst>
              <a:ext uri="{FF2B5EF4-FFF2-40B4-BE49-F238E27FC236}">
                <a16:creationId xmlns:a16="http://schemas.microsoft.com/office/drawing/2014/main" id="{F363DF73-C744-4206-A1A3-87C20ED13F3B}"/>
              </a:ext>
            </a:extLst>
          </p:cNvPr>
          <p:cNvPicPr>
            <a:picLocks noChangeAspect="1"/>
          </p:cNvPicPr>
          <p:nvPr/>
        </p:nvPicPr>
        <p:blipFill>
          <a:blip r:embed="rId3"/>
          <a:stretch>
            <a:fillRect/>
          </a:stretch>
        </p:blipFill>
        <p:spPr>
          <a:xfrm>
            <a:off x="4202435" y="4334296"/>
            <a:ext cx="4176464" cy="1530348"/>
          </a:xfrm>
          <a:prstGeom prst="rect">
            <a:avLst/>
          </a:prstGeom>
        </p:spPr>
      </p:pic>
      <p:sp>
        <p:nvSpPr>
          <p:cNvPr id="9" name="Espace réservé du contenu 1">
            <a:extLst>
              <a:ext uri="{FF2B5EF4-FFF2-40B4-BE49-F238E27FC236}">
                <a16:creationId xmlns:a16="http://schemas.microsoft.com/office/drawing/2014/main" id="{9FBD7EB9-2BFE-4AB9-BB99-85478E3539C5}"/>
              </a:ext>
            </a:extLst>
          </p:cNvPr>
          <p:cNvSpPr txBox="1">
            <a:spLocks/>
          </p:cNvSpPr>
          <p:nvPr/>
        </p:nvSpPr>
        <p:spPr>
          <a:xfrm>
            <a:off x="311522" y="4509120"/>
            <a:ext cx="3725999" cy="1067552"/>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sz="1400" b="1" dirty="0">
                <a:solidFill>
                  <a:srgbClr val="64A05A"/>
                </a:solidFill>
                <a:latin typeface="+mj-lt"/>
                <a:cs typeface="Arial" charset="0"/>
              </a:rPr>
              <a:t>Step 4</a:t>
            </a:r>
            <a:r>
              <a:rPr lang="en-US" sz="1400" dirty="0">
                <a:latin typeface="+mj-lt"/>
              </a:rPr>
              <a:t>: They might ask you to resync ACLs. Go to … &gt; Settings &gt; ACLs resync</a:t>
            </a:r>
          </a:p>
          <a:p>
            <a:pPr marL="644525" lvl="1" indent="-285750">
              <a:buFont typeface="Arial" panose="020B0604020202020204" pitchFamily="34" charset="0"/>
              <a:buChar char="•"/>
            </a:pPr>
            <a:r>
              <a:rPr lang="en-US" sz="1400" b="1" dirty="0">
                <a:solidFill>
                  <a:srgbClr val="64A05A"/>
                </a:solidFill>
                <a:latin typeface="+mj-lt"/>
                <a:cs typeface="Arial" charset="0"/>
              </a:rPr>
              <a:t>Step 5</a:t>
            </a:r>
            <a:r>
              <a:rPr lang="en-US" sz="1400" dirty="0">
                <a:latin typeface="+mj-lt"/>
              </a:rPr>
              <a:t>: Click on Resync HDFS ACLs</a:t>
            </a:r>
          </a:p>
          <a:p>
            <a:pPr marL="285750" indent="-285750">
              <a:buFont typeface="Arial" panose="020B0604020202020204" pitchFamily="34" charset="0"/>
              <a:buChar char="•"/>
            </a:pPr>
            <a:endParaRPr lang="fr-FR" sz="1600" dirty="0">
              <a:latin typeface="+mj-lt"/>
            </a:endParaRPr>
          </a:p>
          <a:p>
            <a:endParaRPr lang="fr-FR" sz="1600" dirty="0">
              <a:latin typeface="+mj-lt"/>
            </a:endParaRPr>
          </a:p>
          <a:p>
            <a:endParaRPr lang="fr-FR" sz="1600" dirty="0">
              <a:latin typeface="+mj-lt"/>
            </a:endParaRPr>
          </a:p>
        </p:txBody>
      </p:sp>
    </p:spTree>
    <p:extLst>
      <p:ext uri="{BB962C8B-B14F-4D97-AF65-F5344CB8AC3E}">
        <p14:creationId xmlns:p14="http://schemas.microsoft.com/office/powerpoint/2010/main" val="112947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8"/>
          </p:nvPr>
        </p:nvSpPr>
        <p:spPr/>
        <p:txBody>
          <a:bodyPr/>
          <a:lstStyle/>
          <a:p>
            <a:r>
              <a:rPr lang="fr-FR" noProof="0" dirty="0"/>
              <a:t>|  23/09/2019  |</a:t>
            </a:r>
            <a:endParaRPr lang="en-GB" noProof="0" dirty="0"/>
          </a:p>
        </p:txBody>
      </p:sp>
      <p:sp>
        <p:nvSpPr>
          <p:cNvPr id="3" name="Espace réservé du pied de page 2"/>
          <p:cNvSpPr>
            <a:spLocks noGrp="1"/>
          </p:cNvSpPr>
          <p:nvPr>
            <p:ph type="ftr" sz="quarter" idx="19"/>
          </p:nvPr>
        </p:nvSpPr>
        <p:spPr/>
        <p:txBody>
          <a:bodyPr/>
          <a:lstStyle/>
          <a:p>
            <a:r>
              <a:rPr lang="en-GB" dirty="0"/>
              <a:t>Dataiku DSS</a:t>
            </a:r>
          </a:p>
        </p:txBody>
      </p:sp>
      <p:sp>
        <p:nvSpPr>
          <p:cNvPr id="4" name="Espace réservé du numéro de diapositive 3"/>
          <p:cNvSpPr>
            <a:spLocks noGrp="1"/>
          </p:cNvSpPr>
          <p:nvPr>
            <p:ph type="sldNum" sz="quarter" idx="20"/>
          </p:nvPr>
        </p:nvSpPr>
        <p:spPr/>
        <p:txBody>
          <a:bodyPr/>
          <a:lstStyle/>
          <a:p>
            <a:fld id="{276219AF-F5ED-455B-A512-B03AB3602319}" type="slidenum">
              <a:rPr lang="en-GB" noProof="0" smtClean="0"/>
              <a:pPr/>
              <a:t>2</a:t>
            </a:fld>
            <a:endParaRPr lang="en-GB" noProof="0" dirty="0"/>
          </a:p>
        </p:txBody>
      </p:sp>
      <p:sp>
        <p:nvSpPr>
          <p:cNvPr id="5" name="Titre 4"/>
          <p:cNvSpPr>
            <a:spLocks noGrp="1"/>
          </p:cNvSpPr>
          <p:nvPr>
            <p:ph type="title"/>
          </p:nvPr>
        </p:nvSpPr>
        <p:spPr/>
        <p:txBody>
          <a:bodyPr/>
          <a:lstStyle/>
          <a:p>
            <a:r>
              <a:rPr lang="en-GB" dirty="0"/>
              <a:t>Agenda</a:t>
            </a:r>
          </a:p>
        </p:txBody>
      </p:sp>
      <p:grpSp>
        <p:nvGrpSpPr>
          <p:cNvPr id="6" name="Groupe 5"/>
          <p:cNvGrpSpPr/>
          <p:nvPr/>
        </p:nvGrpSpPr>
        <p:grpSpPr>
          <a:xfrm>
            <a:off x="1420426" y="1652509"/>
            <a:ext cx="7446926" cy="1138773"/>
            <a:chOff x="1406604" y="3015823"/>
            <a:chExt cx="7446926" cy="1138773"/>
          </a:xfrm>
        </p:grpSpPr>
        <p:sp>
          <p:nvSpPr>
            <p:cNvPr id="7" name="Espace réservé du texte 11"/>
            <p:cNvSpPr txBox="1">
              <a:spLocks/>
            </p:cNvSpPr>
            <p:nvPr/>
          </p:nvSpPr>
          <p:spPr>
            <a:xfrm>
              <a:off x="2157258" y="3015823"/>
              <a:ext cx="6696272" cy="1138773"/>
            </a:xfrm>
            <a:prstGeom prst="rect">
              <a:avLst/>
            </a:prstGeom>
          </p:spPr>
          <p:txBody>
            <a:bodyPr vert="horz" lIns="0" tIns="0" rIns="0" bIns="0" rtlCol="0" anchor="t" anchorCtr="0">
              <a:spAutoFit/>
            </a:bodyPr>
            <a:lstStyle>
              <a:lvl1pPr marL="720725" indent="-720725" algn="l" defTabSz="914400" rtl="0" eaLnBrk="1" latinLnBrk="0" hangingPunct="1">
                <a:lnSpc>
                  <a:spcPct val="150000"/>
                </a:lnSpc>
                <a:spcBef>
                  <a:spcPts val="200"/>
                </a:spcBef>
                <a:buClr>
                  <a:schemeClr val="accent1"/>
                </a:buClr>
                <a:buSzPct val="100000"/>
                <a:buFont typeface="+mj-lt"/>
                <a:buAutoNum type="arabicPeriod"/>
                <a:tabLst>
                  <a:tab pos="2690813" algn="l"/>
                </a:tabLst>
                <a:defRPr sz="3200" b="1" kern="1200" cap="all" baseline="0">
                  <a:solidFill>
                    <a:schemeClr val="tx1"/>
                  </a:solidFill>
                  <a:latin typeface="+mn-lt"/>
                  <a:ea typeface="+mn-ea"/>
                  <a:cs typeface="+mn-cs"/>
                </a:defRPr>
              </a:lvl1pPr>
              <a:lvl2pPr marL="1073150" indent="-352425" algn="l" defTabSz="914400" rtl="0" eaLnBrk="1" latinLnBrk="0" hangingPunct="1">
                <a:spcBef>
                  <a:spcPts val="200"/>
                </a:spcBef>
                <a:buClr>
                  <a:schemeClr val="accent1"/>
                </a:buClr>
                <a:buSzPct val="90000"/>
                <a:buFont typeface="+mj-lt"/>
                <a:buAutoNum type="alphaUcPeriod"/>
                <a:tabLst/>
                <a:defRPr sz="2000" b="1" kern="1200" baseline="0">
                  <a:solidFill>
                    <a:schemeClr val="tx1"/>
                  </a:solidFill>
                  <a:latin typeface="+mn-lt"/>
                  <a:ea typeface="+mn-ea"/>
                  <a:cs typeface="+mn-cs"/>
                </a:defRPr>
              </a:lvl2pPr>
              <a:lvl3pPr marL="914400" indent="0" algn="l" defTabSz="914400" rtl="0" eaLnBrk="1" latinLnBrk="0" hangingPunct="1">
                <a:spcBef>
                  <a:spcPts val="200"/>
                </a:spcBef>
                <a:buFont typeface="Wingdings" panose="05000000000000000000" pitchFamily="2" charset="2"/>
                <a:buNone/>
                <a:defRPr sz="1800" b="1" kern="1200">
                  <a:solidFill>
                    <a:schemeClr val="accent1"/>
                  </a:solidFill>
                  <a:latin typeface="+mn-lt"/>
                  <a:ea typeface="+mn-ea"/>
                  <a:cs typeface="+mn-cs"/>
                </a:defRPr>
              </a:lvl3pPr>
              <a:lvl4pPr marL="1371600" indent="0" algn="l" defTabSz="914400" rtl="0" eaLnBrk="1" latinLnBrk="0" hangingPunct="1">
                <a:spcBef>
                  <a:spcPts val="200"/>
                </a:spcBef>
                <a:buFont typeface="Wingdings" panose="05000000000000000000" pitchFamily="2" charset="2"/>
                <a:buNone/>
                <a:defRPr sz="1600" b="1" kern="1200">
                  <a:solidFill>
                    <a:schemeClr val="tx2"/>
                  </a:solidFill>
                  <a:latin typeface="+mn-lt"/>
                  <a:ea typeface="+mn-ea"/>
                  <a:cs typeface="+mn-cs"/>
                </a:defRPr>
              </a:lvl4pPr>
              <a:lvl5pPr marL="1828800" indent="0" algn="l" defTabSz="914400" rtl="0" eaLnBrk="1" latinLnBrk="0" hangingPunct="1">
                <a:spcBef>
                  <a:spcPts val="200"/>
                </a:spcBef>
                <a:buFontTx/>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0" indent="0">
                <a:buFont typeface="+mj-lt"/>
                <a:buNone/>
              </a:pPr>
              <a:r>
                <a:rPr lang="en-GB" sz="1800" dirty="0"/>
                <a:t>Hadoop</a:t>
              </a:r>
              <a:endParaRPr lang="en-GB" sz="2000" dirty="0"/>
            </a:p>
            <a:p>
              <a:pPr marL="352425" lvl="1"/>
              <a:r>
                <a:rPr lang="en-GB" sz="1400" dirty="0"/>
                <a:t>HADOOP cluster : presentation</a:t>
              </a:r>
            </a:p>
            <a:p>
              <a:pPr marL="352425" lvl="1"/>
              <a:r>
                <a:rPr lang="en-GB" sz="1400" dirty="0"/>
                <a:t>HDFS</a:t>
              </a:r>
            </a:p>
            <a:p>
              <a:pPr marL="352425" lvl="1"/>
              <a:r>
                <a:rPr lang="fr-FR" sz="1400" dirty="0"/>
                <a:t>Distributed </a:t>
              </a:r>
              <a:r>
                <a:rPr lang="fr-FR" sz="1400" dirty="0" err="1"/>
                <a:t>workload</a:t>
              </a:r>
              <a:endParaRPr lang="fr-FR" sz="1400" dirty="0"/>
            </a:p>
          </p:txBody>
        </p:sp>
        <p:sp>
          <p:nvSpPr>
            <p:cNvPr id="8" name="Rectangle 7"/>
            <p:cNvSpPr/>
            <p:nvPr/>
          </p:nvSpPr>
          <p:spPr>
            <a:xfrm>
              <a:off x="1406604" y="3066484"/>
              <a:ext cx="435600" cy="434524"/>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90000" numCol="1" spcCol="0" rtlCol="0" fromWordArt="0" anchor="ctr" anchorCtr="0" forceAA="0" compatLnSpc="1">
              <a:prstTxWarp prst="textNoShape">
                <a:avLst/>
              </a:prstTxWarp>
              <a:noAutofit/>
            </a:bodyPr>
            <a:lstStyle/>
            <a:p>
              <a:pPr algn="ctr"/>
              <a:r>
                <a:rPr lang="en-GB" sz="2000" b="1" dirty="0">
                  <a:solidFill>
                    <a:schemeClr val="bg1"/>
                  </a:solidFill>
                </a:rPr>
                <a:t>1</a:t>
              </a:r>
            </a:p>
          </p:txBody>
        </p:sp>
      </p:grpSp>
      <p:grpSp>
        <p:nvGrpSpPr>
          <p:cNvPr id="9" name="Groupe 8"/>
          <p:cNvGrpSpPr/>
          <p:nvPr/>
        </p:nvGrpSpPr>
        <p:grpSpPr>
          <a:xfrm>
            <a:off x="1433013" y="3093958"/>
            <a:ext cx="7432134" cy="1661990"/>
            <a:chOff x="1406605" y="3066484"/>
            <a:chExt cx="7432134" cy="1661990"/>
          </a:xfrm>
        </p:grpSpPr>
        <p:sp>
          <p:nvSpPr>
            <p:cNvPr id="10" name="Espace réservé du texte 11"/>
            <p:cNvSpPr txBox="1">
              <a:spLocks/>
            </p:cNvSpPr>
            <p:nvPr/>
          </p:nvSpPr>
          <p:spPr>
            <a:xfrm>
              <a:off x="2142467" y="3107517"/>
              <a:ext cx="6696272" cy="1620957"/>
            </a:xfrm>
            <a:prstGeom prst="rect">
              <a:avLst/>
            </a:prstGeom>
          </p:spPr>
          <p:txBody>
            <a:bodyPr vert="horz" lIns="0" tIns="0" rIns="0" bIns="0" rtlCol="0" anchor="t" anchorCtr="0">
              <a:spAutoFit/>
            </a:bodyPr>
            <a:lstStyle>
              <a:lvl1pPr marL="720725" indent="-720725" algn="l" defTabSz="914400" rtl="0" eaLnBrk="1" latinLnBrk="0" hangingPunct="1">
                <a:lnSpc>
                  <a:spcPct val="150000"/>
                </a:lnSpc>
                <a:spcBef>
                  <a:spcPts val="200"/>
                </a:spcBef>
                <a:buClr>
                  <a:schemeClr val="accent1"/>
                </a:buClr>
                <a:buSzPct val="100000"/>
                <a:buFont typeface="+mj-lt"/>
                <a:buAutoNum type="arabicPeriod"/>
                <a:tabLst>
                  <a:tab pos="2690813" algn="l"/>
                </a:tabLst>
                <a:defRPr sz="3200" b="1" kern="1200" cap="all" baseline="0">
                  <a:solidFill>
                    <a:schemeClr val="tx1"/>
                  </a:solidFill>
                  <a:latin typeface="+mn-lt"/>
                  <a:ea typeface="+mn-ea"/>
                  <a:cs typeface="+mn-cs"/>
                </a:defRPr>
              </a:lvl1pPr>
              <a:lvl2pPr marL="1073150" indent="-352425" algn="l" defTabSz="914400" rtl="0" eaLnBrk="1" latinLnBrk="0" hangingPunct="1">
                <a:spcBef>
                  <a:spcPts val="200"/>
                </a:spcBef>
                <a:buClr>
                  <a:schemeClr val="accent1"/>
                </a:buClr>
                <a:buSzPct val="90000"/>
                <a:buFont typeface="+mj-lt"/>
                <a:buAutoNum type="alphaUcPeriod"/>
                <a:tabLst/>
                <a:defRPr sz="2000" b="1" kern="1200" baseline="0">
                  <a:solidFill>
                    <a:schemeClr val="tx1"/>
                  </a:solidFill>
                  <a:latin typeface="+mn-lt"/>
                  <a:ea typeface="+mn-ea"/>
                  <a:cs typeface="+mn-cs"/>
                </a:defRPr>
              </a:lvl2pPr>
              <a:lvl3pPr marL="914400" indent="0" algn="l" defTabSz="914400" rtl="0" eaLnBrk="1" latinLnBrk="0" hangingPunct="1">
                <a:spcBef>
                  <a:spcPts val="200"/>
                </a:spcBef>
                <a:buFont typeface="Wingdings" panose="05000000000000000000" pitchFamily="2" charset="2"/>
                <a:buNone/>
                <a:defRPr sz="1800" b="1" kern="1200">
                  <a:solidFill>
                    <a:schemeClr val="accent1"/>
                  </a:solidFill>
                  <a:latin typeface="+mn-lt"/>
                  <a:ea typeface="+mn-ea"/>
                  <a:cs typeface="+mn-cs"/>
                </a:defRPr>
              </a:lvl3pPr>
              <a:lvl4pPr marL="1371600" indent="0" algn="l" defTabSz="914400" rtl="0" eaLnBrk="1" latinLnBrk="0" hangingPunct="1">
                <a:spcBef>
                  <a:spcPts val="200"/>
                </a:spcBef>
                <a:buFont typeface="Wingdings" panose="05000000000000000000" pitchFamily="2" charset="2"/>
                <a:buNone/>
                <a:defRPr sz="1600" b="1" kern="1200">
                  <a:solidFill>
                    <a:schemeClr val="tx2"/>
                  </a:solidFill>
                  <a:latin typeface="+mn-lt"/>
                  <a:ea typeface="+mn-ea"/>
                  <a:cs typeface="+mn-cs"/>
                </a:defRPr>
              </a:lvl4pPr>
              <a:lvl5pPr marL="1828800" indent="0" algn="l" defTabSz="914400" rtl="0" eaLnBrk="1" latinLnBrk="0" hangingPunct="1">
                <a:spcBef>
                  <a:spcPts val="200"/>
                </a:spcBef>
                <a:buFontTx/>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0" indent="0">
                <a:buFont typeface="+mj-lt"/>
                <a:buNone/>
              </a:pPr>
              <a:r>
                <a:rPr lang="fr-FR" sz="1800" dirty="0" err="1"/>
                <a:t>Dataiku</a:t>
              </a:r>
              <a:endParaRPr lang="fr-FR" sz="1800" dirty="0"/>
            </a:p>
            <a:p>
              <a:pPr marL="352425" lvl="1"/>
              <a:r>
                <a:rPr lang="en-US" sz="1400" dirty="0" err="1"/>
                <a:t>Dataiku</a:t>
              </a:r>
              <a:r>
                <a:rPr lang="en-US" sz="1400" dirty="0"/>
                <a:t> DSS: presentation</a:t>
              </a:r>
            </a:p>
            <a:p>
              <a:pPr marL="352425" lvl="1"/>
              <a:r>
                <a:rPr lang="en-US" sz="1400" dirty="0"/>
                <a:t>Functionalities of </a:t>
              </a:r>
              <a:r>
                <a:rPr lang="en-US" sz="1400" dirty="0" err="1"/>
                <a:t>Dataiku</a:t>
              </a:r>
              <a:endParaRPr lang="en-US" sz="1400" dirty="0"/>
            </a:p>
            <a:p>
              <a:pPr marL="352425" lvl="1"/>
              <a:r>
                <a:rPr lang="fr-FR" sz="1400" dirty="0"/>
                <a:t>Our Team</a:t>
              </a:r>
            </a:p>
            <a:p>
              <a:pPr marL="352425" lvl="1"/>
              <a:r>
                <a:rPr lang="fr-FR" sz="1400" dirty="0"/>
                <a:t>Best Practices </a:t>
              </a:r>
            </a:p>
            <a:p>
              <a:pPr marL="352425" lvl="1"/>
              <a:endParaRPr lang="fr-FR" sz="1400" dirty="0"/>
            </a:p>
          </p:txBody>
        </p:sp>
        <p:sp>
          <p:nvSpPr>
            <p:cNvPr id="11" name="Rectangle 10"/>
            <p:cNvSpPr/>
            <p:nvPr/>
          </p:nvSpPr>
          <p:spPr>
            <a:xfrm>
              <a:off x="1406605" y="3066484"/>
              <a:ext cx="435600" cy="4356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90000" numCol="1" spcCol="0" rtlCol="0" fromWordArt="0" anchor="ctr" anchorCtr="0" forceAA="0" compatLnSpc="1">
              <a:prstTxWarp prst="textNoShape">
                <a:avLst/>
              </a:prstTxWarp>
              <a:noAutofit/>
            </a:bodyPr>
            <a:lstStyle/>
            <a:p>
              <a:pPr algn="ctr"/>
              <a:r>
                <a:rPr lang="en-GB" sz="2000" b="1" dirty="0">
                  <a:solidFill>
                    <a:schemeClr val="bg1"/>
                  </a:solidFill>
                </a:rPr>
                <a:t>2</a:t>
              </a:r>
            </a:p>
          </p:txBody>
        </p:sp>
      </p:grpSp>
      <p:grpSp>
        <p:nvGrpSpPr>
          <p:cNvPr id="14" name="Groupe 13">
            <a:extLst>
              <a:ext uri="{FF2B5EF4-FFF2-40B4-BE49-F238E27FC236}">
                <a16:creationId xmlns:a16="http://schemas.microsoft.com/office/drawing/2014/main" id="{F65778CA-E4A7-4029-B7F7-9840BB5B70CD}"/>
              </a:ext>
            </a:extLst>
          </p:cNvPr>
          <p:cNvGrpSpPr/>
          <p:nvPr/>
        </p:nvGrpSpPr>
        <p:grpSpPr>
          <a:xfrm>
            <a:off x="1433013" y="4877377"/>
            <a:ext cx="7432134" cy="697623"/>
            <a:chOff x="1406605" y="3066484"/>
            <a:chExt cx="7432134" cy="697623"/>
          </a:xfrm>
        </p:grpSpPr>
        <p:sp>
          <p:nvSpPr>
            <p:cNvPr id="15" name="Espace réservé du texte 11">
              <a:extLst>
                <a:ext uri="{FF2B5EF4-FFF2-40B4-BE49-F238E27FC236}">
                  <a16:creationId xmlns:a16="http://schemas.microsoft.com/office/drawing/2014/main" id="{9E6CBCE8-6D46-41B4-90C2-9E93499C931D}"/>
                </a:ext>
              </a:extLst>
            </p:cNvPr>
            <p:cNvSpPr txBox="1">
              <a:spLocks/>
            </p:cNvSpPr>
            <p:nvPr/>
          </p:nvSpPr>
          <p:spPr>
            <a:xfrm>
              <a:off x="2142467" y="3107517"/>
              <a:ext cx="6696272" cy="656590"/>
            </a:xfrm>
            <a:prstGeom prst="rect">
              <a:avLst/>
            </a:prstGeom>
          </p:spPr>
          <p:txBody>
            <a:bodyPr vert="horz" lIns="0" tIns="0" rIns="0" bIns="0" rtlCol="0" anchor="t" anchorCtr="0">
              <a:spAutoFit/>
            </a:bodyPr>
            <a:lstStyle>
              <a:lvl1pPr marL="720725" indent="-720725" algn="l" defTabSz="914400" rtl="0" eaLnBrk="1" latinLnBrk="0" hangingPunct="1">
                <a:lnSpc>
                  <a:spcPct val="150000"/>
                </a:lnSpc>
                <a:spcBef>
                  <a:spcPts val="200"/>
                </a:spcBef>
                <a:buClr>
                  <a:schemeClr val="accent1"/>
                </a:buClr>
                <a:buSzPct val="100000"/>
                <a:buFont typeface="+mj-lt"/>
                <a:buAutoNum type="arabicPeriod"/>
                <a:tabLst>
                  <a:tab pos="2690813" algn="l"/>
                </a:tabLst>
                <a:defRPr sz="3200" b="1" kern="1200" cap="all" baseline="0">
                  <a:solidFill>
                    <a:schemeClr val="tx1"/>
                  </a:solidFill>
                  <a:latin typeface="+mn-lt"/>
                  <a:ea typeface="+mn-ea"/>
                  <a:cs typeface="+mn-cs"/>
                </a:defRPr>
              </a:lvl1pPr>
              <a:lvl2pPr marL="1073150" indent="-352425" algn="l" defTabSz="914400" rtl="0" eaLnBrk="1" latinLnBrk="0" hangingPunct="1">
                <a:spcBef>
                  <a:spcPts val="200"/>
                </a:spcBef>
                <a:buClr>
                  <a:schemeClr val="accent1"/>
                </a:buClr>
                <a:buSzPct val="90000"/>
                <a:buFont typeface="+mj-lt"/>
                <a:buAutoNum type="alphaUcPeriod"/>
                <a:tabLst/>
                <a:defRPr sz="2000" b="1" kern="1200" baseline="0">
                  <a:solidFill>
                    <a:schemeClr val="tx1"/>
                  </a:solidFill>
                  <a:latin typeface="+mn-lt"/>
                  <a:ea typeface="+mn-ea"/>
                  <a:cs typeface="+mn-cs"/>
                </a:defRPr>
              </a:lvl2pPr>
              <a:lvl3pPr marL="914400" indent="0" algn="l" defTabSz="914400" rtl="0" eaLnBrk="1" latinLnBrk="0" hangingPunct="1">
                <a:spcBef>
                  <a:spcPts val="200"/>
                </a:spcBef>
                <a:buFont typeface="Wingdings" panose="05000000000000000000" pitchFamily="2" charset="2"/>
                <a:buNone/>
                <a:defRPr sz="1800" b="1" kern="1200">
                  <a:solidFill>
                    <a:schemeClr val="accent1"/>
                  </a:solidFill>
                  <a:latin typeface="+mn-lt"/>
                  <a:ea typeface="+mn-ea"/>
                  <a:cs typeface="+mn-cs"/>
                </a:defRPr>
              </a:lvl3pPr>
              <a:lvl4pPr marL="1371600" indent="0" algn="l" defTabSz="914400" rtl="0" eaLnBrk="1" latinLnBrk="0" hangingPunct="1">
                <a:spcBef>
                  <a:spcPts val="200"/>
                </a:spcBef>
                <a:buFont typeface="Wingdings" panose="05000000000000000000" pitchFamily="2" charset="2"/>
                <a:buNone/>
                <a:defRPr sz="1600" b="1" kern="1200">
                  <a:solidFill>
                    <a:schemeClr val="tx2"/>
                  </a:solidFill>
                  <a:latin typeface="+mn-lt"/>
                  <a:ea typeface="+mn-ea"/>
                  <a:cs typeface="+mn-cs"/>
                </a:defRPr>
              </a:lvl4pPr>
              <a:lvl5pPr marL="1828800" indent="0" algn="l" defTabSz="914400" rtl="0" eaLnBrk="1" latinLnBrk="0" hangingPunct="1">
                <a:spcBef>
                  <a:spcPts val="200"/>
                </a:spcBef>
                <a:buFontTx/>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0" indent="0">
                <a:buNone/>
              </a:pPr>
              <a:r>
                <a:rPr lang="fr-FR" sz="1800" dirty="0"/>
                <a:t>TUTORIAL</a:t>
              </a:r>
            </a:p>
            <a:p>
              <a:pPr marL="352425" lvl="1"/>
              <a:endParaRPr lang="fr-FR" sz="1400" dirty="0"/>
            </a:p>
          </p:txBody>
        </p:sp>
        <p:sp>
          <p:nvSpPr>
            <p:cNvPr id="16" name="Rectangle 15">
              <a:extLst>
                <a:ext uri="{FF2B5EF4-FFF2-40B4-BE49-F238E27FC236}">
                  <a16:creationId xmlns:a16="http://schemas.microsoft.com/office/drawing/2014/main" id="{65462D11-D928-4228-8E87-A560EA03482B}"/>
                </a:ext>
              </a:extLst>
            </p:cNvPr>
            <p:cNvSpPr/>
            <p:nvPr/>
          </p:nvSpPr>
          <p:spPr>
            <a:xfrm>
              <a:off x="1406605" y="3066484"/>
              <a:ext cx="435600" cy="4356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90000" numCol="1" spcCol="0" rtlCol="0" fromWordArt="0" anchor="ctr" anchorCtr="0" forceAA="0" compatLnSpc="1">
              <a:prstTxWarp prst="textNoShape">
                <a:avLst/>
              </a:prstTxWarp>
              <a:noAutofit/>
            </a:bodyPr>
            <a:lstStyle/>
            <a:p>
              <a:pPr algn="ctr"/>
              <a:r>
                <a:rPr lang="en-GB" sz="2000" b="1" dirty="0">
                  <a:solidFill>
                    <a:schemeClr val="bg1"/>
                  </a:solidFill>
                </a:rPr>
                <a:t>3</a:t>
              </a:r>
            </a:p>
          </p:txBody>
        </p:sp>
      </p:grpSp>
    </p:spTree>
    <p:extLst>
      <p:ext uri="{BB962C8B-B14F-4D97-AF65-F5344CB8AC3E}">
        <p14:creationId xmlns:p14="http://schemas.microsoft.com/office/powerpoint/2010/main" val="29212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lstStyle/>
          <a:p>
            <a:r>
              <a:rPr lang="en-US" dirty="0"/>
              <a:t>Best Practices: Sharing dataset</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24</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20</a:t>
            </a:fld>
            <a:endParaRPr lang="en-GB" noProof="0" dirty="0"/>
          </a:p>
        </p:txBody>
      </p:sp>
      <p:sp>
        <p:nvSpPr>
          <p:cNvPr id="7" name="Espace réservé du contenu 1">
            <a:extLst>
              <a:ext uri="{FF2B5EF4-FFF2-40B4-BE49-F238E27FC236}">
                <a16:creationId xmlns:a16="http://schemas.microsoft.com/office/drawing/2014/main" id="{91EB2ABE-4616-472F-B721-A83AF7823144}"/>
              </a:ext>
            </a:extLst>
          </p:cNvPr>
          <p:cNvSpPr txBox="1">
            <a:spLocks/>
          </p:cNvSpPr>
          <p:nvPr/>
        </p:nvSpPr>
        <p:spPr>
          <a:xfrm>
            <a:off x="324036" y="1027569"/>
            <a:ext cx="8532186" cy="1067552"/>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Prerequisite: the project should be shared with the group</a:t>
            </a:r>
          </a:p>
          <a:p>
            <a:pPr marL="285750" indent="-285750">
              <a:buFont typeface="Arial" panose="020B0604020202020204" pitchFamily="34" charset="0"/>
              <a:buChar char="•"/>
            </a:pPr>
            <a:r>
              <a:rPr lang="en-US" sz="1600" dirty="0">
                <a:latin typeface="+mj-lt"/>
              </a:rPr>
              <a:t>Access to a dataset given by the owner of the project</a:t>
            </a:r>
          </a:p>
          <a:p>
            <a:pPr marL="644525" lvl="1" indent="-285750">
              <a:buFont typeface="Arial" panose="020B0604020202020204" pitchFamily="34" charset="0"/>
              <a:buChar char="•"/>
            </a:pPr>
            <a:r>
              <a:rPr lang="en-US" b="1" dirty="0">
                <a:solidFill>
                  <a:srgbClr val="64A05A"/>
                </a:solidFill>
                <a:latin typeface="+mj-lt"/>
                <a:cs typeface="Arial" charset="0"/>
              </a:rPr>
              <a:t>Step 1</a:t>
            </a:r>
            <a:r>
              <a:rPr lang="en-US" sz="1400" dirty="0">
                <a:latin typeface="+mj-lt"/>
              </a:rPr>
              <a:t>: Click on the dataset you want to share.</a:t>
            </a:r>
          </a:p>
          <a:p>
            <a:pPr marL="644525" lvl="1" indent="-285750">
              <a:buFont typeface="Arial" panose="020B0604020202020204" pitchFamily="34" charset="0"/>
              <a:buChar char="•"/>
            </a:pPr>
            <a:r>
              <a:rPr lang="en-US" b="1" dirty="0">
                <a:solidFill>
                  <a:srgbClr val="64A05A"/>
                </a:solidFill>
                <a:latin typeface="+mj-lt"/>
                <a:cs typeface="Arial" charset="0"/>
              </a:rPr>
              <a:t>Step 2</a:t>
            </a:r>
            <a:r>
              <a:rPr lang="en-US" sz="1400" dirty="0">
                <a:latin typeface="+mj-lt"/>
              </a:rPr>
              <a:t>: Actions &gt; Share &gt; + ADD PROJECT (you need to choose on which project the dataset can be shared</a:t>
            </a:r>
            <a:r>
              <a:rPr lang="fr-FR" sz="1400" dirty="0">
                <a:latin typeface="+mj-lt"/>
              </a:rPr>
              <a:t>)</a:t>
            </a:r>
          </a:p>
          <a:p>
            <a:pPr lvl="1" indent="0">
              <a:buNone/>
            </a:pPr>
            <a:endParaRPr lang="fr-FR" sz="1400" dirty="0">
              <a:latin typeface="+mj-lt"/>
            </a:endParaRPr>
          </a:p>
          <a:p>
            <a:pPr marL="285750" indent="-285750">
              <a:buFont typeface="Arial" panose="020B0604020202020204" pitchFamily="34" charset="0"/>
              <a:buChar char="•"/>
            </a:pPr>
            <a:endParaRPr lang="fr-FR" sz="1600" dirty="0">
              <a:latin typeface="+mj-lt"/>
            </a:endParaRPr>
          </a:p>
          <a:p>
            <a:endParaRPr lang="fr-FR" sz="1600" dirty="0">
              <a:latin typeface="+mj-lt"/>
            </a:endParaRPr>
          </a:p>
          <a:p>
            <a:endParaRPr lang="fr-FR" sz="1600" dirty="0">
              <a:latin typeface="+mj-lt"/>
            </a:endParaRPr>
          </a:p>
        </p:txBody>
      </p:sp>
      <p:pic>
        <p:nvPicPr>
          <p:cNvPr id="8" name="Image 7">
            <a:extLst>
              <a:ext uri="{FF2B5EF4-FFF2-40B4-BE49-F238E27FC236}">
                <a16:creationId xmlns:a16="http://schemas.microsoft.com/office/drawing/2014/main" id="{F3827279-4C75-4B8D-8D93-7972DF65190E}"/>
              </a:ext>
            </a:extLst>
          </p:cNvPr>
          <p:cNvPicPr/>
          <p:nvPr/>
        </p:nvPicPr>
        <p:blipFill rotWithShape="1">
          <a:blip r:embed="rId2"/>
          <a:srcRect b="54201"/>
          <a:stretch/>
        </p:blipFill>
        <p:spPr bwMode="auto">
          <a:xfrm>
            <a:off x="899592" y="2300330"/>
            <a:ext cx="2710772" cy="1963110"/>
          </a:xfrm>
          <a:prstGeom prst="rect">
            <a:avLst/>
          </a:prstGeom>
          <a:ln>
            <a:noFill/>
          </a:ln>
          <a:extLst>
            <a:ext uri="{53640926-AAD7-44D8-BBD7-CCE9431645EC}">
              <a14:shadowObscured xmlns:a14="http://schemas.microsoft.com/office/drawing/2010/main"/>
            </a:ext>
          </a:extLst>
        </p:spPr>
      </p:pic>
      <p:pic>
        <p:nvPicPr>
          <p:cNvPr id="9" name="Image 8">
            <a:extLst>
              <a:ext uri="{FF2B5EF4-FFF2-40B4-BE49-F238E27FC236}">
                <a16:creationId xmlns:a16="http://schemas.microsoft.com/office/drawing/2014/main" id="{C799E600-944B-4970-9976-17AC1F5F3543}"/>
              </a:ext>
            </a:extLst>
          </p:cNvPr>
          <p:cNvPicPr/>
          <p:nvPr/>
        </p:nvPicPr>
        <p:blipFill>
          <a:blip r:embed="rId3"/>
          <a:stretch>
            <a:fillRect/>
          </a:stretch>
        </p:blipFill>
        <p:spPr>
          <a:xfrm>
            <a:off x="4141526" y="2282230"/>
            <a:ext cx="3488980" cy="1981210"/>
          </a:xfrm>
          <a:prstGeom prst="rect">
            <a:avLst/>
          </a:prstGeom>
        </p:spPr>
      </p:pic>
    </p:spTree>
    <p:extLst>
      <p:ext uri="{BB962C8B-B14F-4D97-AF65-F5344CB8AC3E}">
        <p14:creationId xmlns:p14="http://schemas.microsoft.com/office/powerpoint/2010/main" val="3871836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lstStyle/>
          <a:p>
            <a:r>
              <a:rPr lang="en-US" dirty="0"/>
              <a:t>Best Practices: Copy of a project</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21</a:t>
            </a:fld>
            <a:endParaRPr lang="en-GB" noProof="0" dirty="0"/>
          </a:p>
        </p:txBody>
      </p:sp>
      <p:sp>
        <p:nvSpPr>
          <p:cNvPr id="7" name="Espace réservé du contenu 1">
            <a:extLst>
              <a:ext uri="{FF2B5EF4-FFF2-40B4-BE49-F238E27FC236}">
                <a16:creationId xmlns:a16="http://schemas.microsoft.com/office/drawing/2014/main" id="{D4E2C27D-90D4-4B79-8452-B5A1A7C47D50}"/>
              </a:ext>
            </a:extLst>
          </p:cNvPr>
          <p:cNvSpPr txBox="1">
            <a:spLocks/>
          </p:cNvSpPr>
          <p:nvPr/>
        </p:nvSpPr>
        <p:spPr>
          <a:xfrm>
            <a:off x="324036" y="1027568"/>
            <a:ext cx="8532186" cy="1321311"/>
          </a:xfrm>
          <a:prstGeom prst="rect">
            <a:avLst/>
          </a:prstGeom>
        </p:spPr>
        <p:txBody>
          <a:bodyPr vert="horz" lIns="0" tIns="0" rIns="0" bIns="0" rtlCol="0" anchor="t" anchorCtr="0">
            <a:normAutofit fontScale="92500" lnSpcReduction="10000"/>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It is possible to copy several steps of a project</a:t>
            </a:r>
          </a:p>
          <a:p>
            <a:pPr marL="644525" lvl="1" indent="-285750">
              <a:buFont typeface="Arial" panose="020B0604020202020204" pitchFamily="34" charset="0"/>
              <a:buChar char="•"/>
            </a:pPr>
            <a:r>
              <a:rPr lang="en-US" b="1" dirty="0">
                <a:solidFill>
                  <a:srgbClr val="64A05A"/>
                </a:solidFill>
                <a:latin typeface="+mj-lt"/>
                <a:cs typeface="Arial" charset="0"/>
              </a:rPr>
              <a:t>Step 1</a:t>
            </a:r>
            <a:r>
              <a:rPr lang="en-US" sz="1400" dirty="0">
                <a:latin typeface="+mj-lt"/>
              </a:rPr>
              <a:t>: Select the wanted recipes (or dataset) of the flow (use shift or Maj to select several components) on the right of the window you will find </a:t>
            </a:r>
            <a:r>
              <a:rPr lang="en-US" sz="1400" b="1" dirty="0">
                <a:latin typeface="+mj-lt"/>
              </a:rPr>
              <a:t>Other actions &gt; Copy</a:t>
            </a:r>
            <a:endParaRPr lang="en-US" sz="1400" dirty="0">
              <a:latin typeface="+mj-lt"/>
            </a:endParaRPr>
          </a:p>
          <a:p>
            <a:pPr marL="644525" lvl="1" indent="-285750">
              <a:buFont typeface="Arial" panose="020B0604020202020204" pitchFamily="34" charset="0"/>
              <a:buChar char="•"/>
            </a:pPr>
            <a:r>
              <a:rPr lang="en-US" b="1" dirty="0">
                <a:solidFill>
                  <a:srgbClr val="64A05A"/>
                </a:solidFill>
                <a:latin typeface="+mj-lt"/>
                <a:cs typeface="Arial" charset="0"/>
              </a:rPr>
              <a:t>Step 2</a:t>
            </a:r>
            <a:r>
              <a:rPr lang="en-US" sz="1400" dirty="0">
                <a:latin typeface="+mj-lt"/>
              </a:rPr>
              <a:t>: On the pop-up window, click on ADD for the component that you want to copy or REMOVE to reuse the existed dataset.</a:t>
            </a:r>
          </a:p>
          <a:p>
            <a:pPr marL="644525" lvl="1" indent="-285750">
              <a:buFont typeface="Arial" panose="020B0604020202020204" pitchFamily="34" charset="0"/>
              <a:buChar char="•"/>
            </a:pPr>
            <a:r>
              <a:rPr lang="en-US" b="1" dirty="0">
                <a:solidFill>
                  <a:srgbClr val="64A05A"/>
                </a:solidFill>
                <a:latin typeface="+mj-lt"/>
                <a:cs typeface="Arial" charset="0"/>
              </a:rPr>
              <a:t>Step 3</a:t>
            </a:r>
            <a:r>
              <a:rPr lang="en-US" sz="1400" dirty="0">
                <a:latin typeface="+mj-lt"/>
              </a:rPr>
              <a:t>: Choose the target: current project, existing project or create project. Then define the properties of your copy.</a:t>
            </a:r>
          </a:p>
          <a:p>
            <a:pPr marL="644525" lvl="1" indent="-285750">
              <a:buFont typeface="Arial" panose="020B0604020202020204" pitchFamily="34" charset="0"/>
              <a:buChar char="•"/>
            </a:pPr>
            <a:r>
              <a:rPr lang="en-US" b="1" dirty="0">
                <a:solidFill>
                  <a:srgbClr val="64A05A"/>
                </a:solidFill>
                <a:latin typeface="+mj-lt"/>
                <a:cs typeface="Arial" charset="0"/>
              </a:rPr>
              <a:t>Step 4</a:t>
            </a:r>
            <a:r>
              <a:rPr lang="en-US" sz="1400" dirty="0">
                <a:latin typeface="+mj-lt"/>
              </a:rPr>
              <a:t>: Click on COPY (Do not forget to change the connection of your dataset to prevent a change of the original dataset)</a:t>
            </a:r>
          </a:p>
          <a:p>
            <a:pPr lvl="1" indent="0">
              <a:buNone/>
            </a:pPr>
            <a:endParaRPr lang="fr-FR" sz="1400" dirty="0">
              <a:latin typeface="+mj-lt"/>
            </a:endParaRPr>
          </a:p>
          <a:p>
            <a:pPr marL="285750" indent="-285750">
              <a:buFont typeface="Arial" panose="020B0604020202020204" pitchFamily="34" charset="0"/>
              <a:buChar char="•"/>
            </a:pPr>
            <a:endParaRPr lang="fr-FR" sz="1600" dirty="0">
              <a:latin typeface="+mj-lt"/>
            </a:endParaRPr>
          </a:p>
          <a:p>
            <a:endParaRPr lang="fr-FR" sz="1600" dirty="0">
              <a:latin typeface="+mj-lt"/>
            </a:endParaRPr>
          </a:p>
          <a:p>
            <a:endParaRPr lang="fr-FR" sz="1600" dirty="0">
              <a:latin typeface="+mj-lt"/>
            </a:endParaRPr>
          </a:p>
        </p:txBody>
      </p:sp>
      <p:pic>
        <p:nvPicPr>
          <p:cNvPr id="8" name="Image 7">
            <a:extLst>
              <a:ext uri="{FF2B5EF4-FFF2-40B4-BE49-F238E27FC236}">
                <a16:creationId xmlns:a16="http://schemas.microsoft.com/office/drawing/2014/main" id="{99EB47B0-12A7-4E5A-A5F2-84C16BCBCB03}"/>
              </a:ext>
            </a:extLst>
          </p:cNvPr>
          <p:cNvPicPr/>
          <p:nvPr/>
        </p:nvPicPr>
        <p:blipFill>
          <a:blip r:embed="rId2"/>
          <a:stretch>
            <a:fillRect/>
          </a:stretch>
        </p:blipFill>
        <p:spPr>
          <a:xfrm>
            <a:off x="755576" y="2708920"/>
            <a:ext cx="2540900" cy="2061058"/>
          </a:xfrm>
          <a:prstGeom prst="rect">
            <a:avLst/>
          </a:prstGeom>
        </p:spPr>
      </p:pic>
      <p:pic>
        <p:nvPicPr>
          <p:cNvPr id="9" name="Image 8">
            <a:extLst>
              <a:ext uri="{FF2B5EF4-FFF2-40B4-BE49-F238E27FC236}">
                <a16:creationId xmlns:a16="http://schemas.microsoft.com/office/drawing/2014/main" id="{553A91BC-4EF3-458E-B847-424AB4B2A213}"/>
              </a:ext>
            </a:extLst>
          </p:cNvPr>
          <p:cNvPicPr/>
          <p:nvPr/>
        </p:nvPicPr>
        <p:blipFill>
          <a:blip r:embed="rId3"/>
          <a:stretch>
            <a:fillRect/>
          </a:stretch>
        </p:blipFill>
        <p:spPr>
          <a:xfrm>
            <a:off x="4556966" y="2708920"/>
            <a:ext cx="3061598" cy="2631222"/>
          </a:xfrm>
          <a:prstGeom prst="rect">
            <a:avLst/>
          </a:prstGeom>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9B209009-EE87-4BA6-9431-1AEBC267D9BB}"/>
                  </a:ext>
                </a:extLst>
              </p:cNvPr>
              <p:cNvSpPr txBox="1"/>
              <p:nvPr/>
            </p:nvSpPr>
            <p:spPr>
              <a:xfrm>
                <a:off x="539552" y="2469841"/>
                <a:ext cx="1080120" cy="23907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m:rPr>
                          <m:sty m:val="p"/>
                        </m:rPr>
                        <a:rPr lang="fr-FR" sz="1400" dirty="0" smtClean="0">
                          <a:solidFill>
                            <a:schemeClr val="accent4"/>
                          </a:solidFill>
                          <a:latin typeface="Cambria Math" panose="02040503050406030204" pitchFamily="18" charset="0"/>
                        </a:rPr>
                        <m:t>S</m:t>
                      </m:r>
                      <m:r>
                        <m:rPr>
                          <m:sty m:val="p"/>
                        </m:rPr>
                        <a:rPr lang="fr-FR" sz="1400" b="0" i="0" dirty="0" smtClean="0">
                          <a:solidFill>
                            <a:schemeClr val="accent4"/>
                          </a:solidFill>
                          <a:latin typeface="Cambria Math" panose="02040503050406030204" pitchFamily="18" charset="0"/>
                        </a:rPr>
                        <m:t>tep</m:t>
                      </m:r>
                      <m:r>
                        <a:rPr lang="fr-FR" sz="1400" b="0" i="0" dirty="0" smtClean="0">
                          <a:solidFill>
                            <a:schemeClr val="accent4"/>
                          </a:solidFill>
                          <a:latin typeface="Cambria Math" panose="02040503050406030204" pitchFamily="18" charset="0"/>
                        </a:rPr>
                        <m:t> 2</m:t>
                      </m:r>
                    </m:oMath>
                  </m:oMathPara>
                </a14:m>
                <a:endParaRPr lang="fr-FR" sz="1400" dirty="0">
                  <a:solidFill>
                    <a:schemeClr val="accent4"/>
                  </a:solidFill>
                </a:endParaRPr>
              </a:p>
            </p:txBody>
          </p:sp>
        </mc:Choice>
        <mc:Fallback xmlns="">
          <p:sp>
            <p:nvSpPr>
              <p:cNvPr id="10" name="ZoneTexte 9">
                <a:extLst>
                  <a:ext uri="{FF2B5EF4-FFF2-40B4-BE49-F238E27FC236}">
                    <a16:creationId xmlns:a16="http://schemas.microsoft.com/office/drawing/2014/main" id="{9B209009-EE87-4BA6-9431-1AEBC267D9BB}"/>
                  </a:ext>
                </a:extLst>
              </p:cNvPr>
              <p:cNvSpPr txBox="1">
                <a:spLocks noRot="1" noChangeAspect="1" noMove="1" noResize="1" noEditPoints="1" noAdjustHandles="1" noChangeArrowheads="1" noChangeShapeType="1" noTextEdit="1"/>
              </p:cNvSpPr>
              <p:nvPr/>
            </p:nvSpPr>
            <p:spPr>
              <a:xfrm>
                <a:off x="539552" y="2469841"/>
                <a:ext cx="1080120" cy="239079"/>
              </a:xfrm>
              <a:prstGeom prst="rect">
                <a:avLst/>
              </a:prstGeom>
              <a:blipFill>
                <a:blip r:embed="rId4"/>
                <a:stretch>
                  <a:fillRect b="-2051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6C4FD281-70D7-4401-BA9F-E610AFAF794F}"/>
                  </a:ext>
                </a:extLst>
              </p:cNvPr>
              <p:cNvSpPr txBox="1"/>
              <p:nvPr/>
            </p:nvSpPr>
            <p:spPr>
              <a:xfrm>
                <a:off x="4427984" y="2526578"/>
                <a:ext cx="889248" cy="23907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m:rPr>
                          <m:sty m:val="p"/>
                        </m:rPr>
                        <a:rPr lang="fr-FR" sz="1400" smtClean="0">
                          <a:solidFill>
                            <a:schemeClr val="accent4"/>
                          </a:solidFill>
                          <a:latin typeface="Cambria Math" panose="02040503050406030204" pitchFamily="18" charset="0"/>
                        </a:rPr>
                        <m:t>S</m:t>
                      </m:r>
                      <m:r>
                        <m:rPr>
                          <m:sty m:val="p"/>
                        </m:rPr>
                        <a:rPr lang="fr-FR" sz="1400" b="0" i="0" smtClean="0">
                          <a:solidFill>
                            <a:schemeClr val="accent4"/>
                          </a:solidFill>
                          <a:latin typeface="Cambria Math" panose="02040503050406030204" pitchFamily="18" charset="0"/>
                        </a:rPr>
                        <m:t>tep</m:t>
                      </m:r>
                      <m:r>
                        <a:rPr lang="fr-FR" sz="1400" b="0" i="0" smtClean="0">
                          <a:solidFill>
                            <a:schemeClr val="accent4"/>
                          </a:solidFill>
                          <a:latin typeface="Cambria Math" panose="02040503050406030204" pitchFamily="18" charset="0"/>
                        </a:rPr>
                        <m:t> 3</m:t>
                      </m:r>
                    </m:oMath>
                  </m:oMathPara>
                </a14:m>
                <a:endParaRPr lang="fr-FR" sz="1400" dirty="0">
                  <a:solidFill>
                    <a:schemeClr val="accent4"/>
                  </a:solidFill>
                  <a:latin typeface="Cambria Math" panose="02040503050406030204" pitchFamily="18" charset="0"/>
                </a:endParaRPr>
              </a:p>
            </p:txBody>
          </p:sp>
        </mc:Choice>
        <mc:Fallback xmlns="">
          <p:sp>
            <p:nvSpPr>
              <p:cNvPr id="11" name="ZoneTexte 10">
                <a:extLst>
                  <a:ext uri="{FF2B5EF4-FFF2-40B4-BE49-F238E27FC236}">
                    <a16:creationId xmlns:a16="http://schemas.microsoft.com/office/drawing/2014/main" id="{6C4FD281-70D7-4401-BA9F-E610AFAF794F}"/>
                  </a:ext>
                </a:extLst>
              </p:cNvPr>
              <p:cNvSpPr txBox="1">
                <a:spLocks noRot="1" noChangeAspect="1" noMove="1" noResize="1" noEditPoints="1" noAdjustHandles="1" noChangeArrowheads="1" noChangeShapeType="1" noTextEdit="1"/>
              </p:cNvSpPr>
              <p:nvPr/>
            </p:nvSpPr>
            <p:spPr>
              <a:xfrm>
                <a:off x="4427984" y="2526578"/>
                <a:ext cx="889248" cy="239079"/>
              </a:xfrm>
              <a:prstGeom prst="rect">
                <a:avLst/>
              </a:prstGeom>
              <a:blipFill>
                <a:blip r:embed="rId5"/>
                <a:stretch>
                  <a:fillRect b="-17500"/>
                </a:stretch>
              </a:blipFill>
            </p:spPr>
            <p:txBody>
              <a:bodyPr/>
              <a:lstStyle/>
              <a:p>
                <a:r>
                  <a:rPr lang="fr-FR">
                    <a:noFill/>
                  </a:rPr>
                  <a:t> </a:t>
                </a:r>
              </a:p>
            </p:txBody>
          </p:sp>
        </mc:Fallback>
      </mc:AlternateContent>
    </p:spTree>
    <p:extLst>
      <p:ext uri="{BB962C8B-B14F-4D97-AF65-F5344CB8AC3E}">
        <p14:creationId xmlns:p14="http://schemas.microsoft.com/office/powerpoint/2010/main" val="414809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normAutofit/>
          </a:bodyPr>
          <a:lstStyle/>
          <a:p>
            <a:r>
              <a:rPr lang="en-US" dirty="0"/>
              <a:t>Best Practices : Change the connection of a dataset (1/2)</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22</a:t>
            </a:fld>
            <a:endParaRPr lang="en-GB" noProof="0" dirty="0"/>
          </a:p>
        </p:txBody>
      </p:sp>
      <p:sp>
        <p:nvSpPr>
          <p:cNvPr id="7" name="Espace réservé du contenu 1">
            <a:extLst>
              <a:ext uri="{FF2B5EF4-FFF2-40B4-BE49-F238E27FC236}">
                <a16:creationId xmlns:a16="http://schemas.microsoft.com/office/drawing/2014/main" id="{F251885E-4708-4ACD-9C60-E4390BEB67E9}"/>
              </a:ext>
            </a:extLst>
          </p:cNvPr>
          <p:cNvSpPr txBox="1">
            <a:spLocks/>
          </p:cNvSpPr>
          <p:nvPr/>
        </p:nvSpPr>
        <p:spPr>
          <a:xfrm>
            <a:off x="324036" y="1027568"/>
            <a:ext cx="8532186" cy="1321311"/>
          </a:xfrm>
          <a:prstGeom prst="rect">
            <a:avLst/>
          </a:prstGeom>
        </p:spPr>
        <p:txBody>
          <a:bodyPr vert="horz" lIns="0" tIns="0" rIns="0" bIns="0" rtlCol="0" anchor="t" anchorCtr="0">
            <a:normAutofit fontScale="92500" lnSpcReduction="10000"/>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Prerequisite : The dataset should be in a format compatible with Hadoop. If it is not the case, please realize a synchronization of your dataset with the recipe Sync and choose an HDFS connection</a:t>
            </a:r>
          </a:p>
          <a:p>
            <a:pPr marL="644525" lvl="1" indent="-285750">
              <a:buFont typeface="Arial" panose="020B0604020202020204" pitchFamily="34" charset="0"/>
              <a:buChar char="•"/>
            </a:pPr>
            <a:r>
              <a:rPr lang="en-US" b="1" dirty="0">
                <a:solidFill>
                  <a:srgbClr val="64A05A"/>
                </a:solidFill>
                <a:latin typeface="+mj-lt"/>
                <a:cs typeface="Arial" charset="0"/>
              </a:rPr>
              <a:t>Step 1</a:t>
            </a:r>
            <a:r>
              <a:rPr lang="en-US" sz="1400" dirty="0">
                <a:latin typeface="+mj-lt"/>
              </a:rPr>
              <a:t>: For the dataset  which needs to be replace, go to Settings &gt; Connection. Then choose the connection and the path of the new table.</a:t>
            </a:r>
          </a:p>
          <a:p>
            <a:pPr marL="644525" lvl="1" indent="-285750">
              <a:buFont typeface="Arial" panose="020B0604020202020204" pitchFamily="34" charset="0"/>
              <a:buChar char="•"/>
            </a:pPr>
            <a:r>
              <a:rPr lang="en-US" b="1" dirty="0">
                <a:solidFill>
                  <a:srgbClr val="64A05A"/>
                </a:solidFill>
                <a:latin typeface="+mj-lt"/>
                <a:cs typeface="Arial" charset="0"/>
              </a:rPr>
              <a:t>Step 2</a:t>
            </a:r>
            <a:r>
              <a:rPr lang="en-US" sz="1400" dirty="0">
                <a:latin typeface="+mj-lt"/>
              </a:rPr>
              <a:t>: Modify the information about the Hive </a:t>
            </a:r>
            <a:r>
              <a:rPr lang="en-US" sz="1400" dirty="0" err="1">
                <a:latin typeface="+mj-lt"/>
              </a:rPr>
              <a:t>Metastore</a:t>
            </a:r>
            <a:r>
              <a:rPr lang="en-US" sz="1400" dirty="0">
                <a:latin typeface="+mj-lt"/>
              </a:rPr>
              <a:t> specifically the dataset Hive and the Hive table associated to the new table. (The Hive database is usually under the name </a:t>
            </a:r>
            <a:r>
              <a:rPr lang="en-US" sz="1400" dirty="0" err="1">
                <a:latin typeface="+mj-lt"/>
              </a:rPr>
              <a:t>uz_UseCaseName</a:t>
            </a:r>
            <a:r>
              <a:rPr lang="en-US" sz="1400" dirty="0">
                <a:latin typeface="+mj-lt"/>
              </a:rPr>
              <a:t>).</a:t>
            </a:r>
            <a:endParaRPr lang="en-US" sz="1600" dirty="0">
              <a:latin typeface="+mj-lt"/>
            </a:endParaRPr>
          </a:p>
          <a:p>
            <a:endParaRPr lang="fr-FR" sz="1600" dirty="0">
              <a:latin typeface="+mj-lt"/>
            </a:endParaRPr>
          </a:p>
          <a:p>
            <a:endParaRPr lang="fr-FR" sz="1600" dirty="0">
              <a:latin typeface="+mj-lt"/>
            </a:endParaRPr>
          </a:p>
        </p:txBody>
      </p:sp>
      <p:pic>
        <p:nvPicPr>
          <p:cNvPr id="9" name="Image 8">
            <a:extLst>
              <a:ext uri="{FF2B5EF4-FFF2-40B4-BE49-F238E27FC236}">
                <a16:creationId xmlns:a16="http://schemas.microsoft.com/office/drawing/2014/main" id="{01AADCFC-D63C-4CB7-B60D-16175DFA34A4}"/>
              </a:ext>
            </a:extLst>
          </p:cNvPr>
          <p:cNvPicPr/>
          <p:nvPr/>
        </p:nvPicPr>
        <p:blipFill>
          <a:blip r:embed="rId2"/>
          <a:stretch>
            <a:fillRect/>
          </a:stretch>
        </p:blipFill>
        <p:spPr>
          <a:xfrm>
            <a:off x="364794" y="3433800"/>
            <a:ext cx="3004942" cy="2396632"/>
          </a:xfrm>
          <a:prstGeom prst="rect">
            <a:avLst/>
          </a:prstGeom>
        </p:spPr>
      </p:pic>
      <p:pic>
        <p:nvPicPr>
          <p:cNvPr id="10" name="Image 9">
            <a:extLst>
              <a:ext uri="{FF2B5EF4-FFF2-40B4-BE49-F238E27FC236}">
                <a16:creationId xmlns:a16="http://schemas.microsoft.com/office/drawing/2014/main" id="{83E79DDA-AEBC-47F9-9199-FDA7130D5B02}"/>
              </a:ext>
            </a:extLst>
          </p:cNvPr>
          <p:cNvPicPr/>
          <p:nvPr/>
        </p:nvPicPr>
        <p:blipFill>
          <a:blip r:embed="rId3"/>
          <a:stretch>
            <a:fillRect/>
          </a:stretch>
        </p:blipFill>
        <p:spPr>
          <a:xfrm>
            <a:off x="3713722" y="2721791"/>
            <a:ext cx="5292230" cy="1065846"/>
          </a:xfrm>
          <a:prstGeom prst="rect">
            <a:avLst/>
          </a:prstGeom>
        </p:spPr>
      </p:pic>
      <p:pic>
        <p:nvPicPr>
          <p:cNvPr id="11" name="Image 10">
            <a:extLst>
              <a:ext uri="{FF2B5EF4-FFF2-40B4-BE49-F238E27FC236}">
                <a16:creationId xmlns:a16="http://schemas.microsoft.com/office/drawing/2014/main" id="{48E4E75E-7B13-4723-85A8-2665D090B9D7}"/>
              </a:ext>
            </a:extLst>
          </p:cNvPr>
          <p:cNvPicPr/>
          <p:nvPr/>
        </p:nvPicPr>
        <p:blipFill>
          <a:blip r:embed="rId4"/>
          <a:stretch>
            <a:fillRect/>
          </a:stretch>
        </p:blipFill>
        <p:spPr>
          <a:xfrm>
            <a:off x="3733963" y="4262693"/>
            <a:ext cx="2866122" cy="966072"/>
          </a:xfrm>
          <a:prstGeom prst="rect">
            <a:avLst/>
          </a:prstGeom>
        </p:spPr>
      </p:pic>
      <p:pic>
        <p:nvPicPr>
          <p:cNvPr id="13" name="Image 12">
            <a:extLst>
              <a:ext uri="{FF2B5EF4-FFF2-40B4-BE49-F238E27FC236}">
                <a16:creationId xmlns:a16="http://schemas.microsoft.com/office/drawing/2014/main" id="{8E208374-D1BC-476F-B5EC-AF080EC673FF}"/>
              </a:ext>
            </a:extLst>
          </p:cNvPr>
          <p:cNvPicPr/>
          <p:nvPr/>
        </p:nvPicPr>
        <p:blipFill>
          <a:blip r:embed="rId5"/>
          <a:stretch>
            <a:fillRect/>
          </a:stretch>
        </p:blipFill>
        <p:spPr>
          <a:xfrm>
            <a:off x="364794" y="2539912"/>
            <a:ext cx="2736306" cy="969060"/>
          </a:xfrm>
          <a:prstGeom prst="rect">
            <a:avLst/>
          </a:prstGeom>
        </p:spPr>
      </p:pic>
      <p:sp>
        <p:nvSpPr>
          <p:cNvPr id="14" name="ZoneTexte 13">
            <a:extLst>
              <a:ext uri="{FF2B5EF4-FFF2-40B4-BE49-F238E27FC236}">
                <a16:creationId xmlns:a16="http://schemas.microsoft.com/office/drawing/2014/main" id="{22CEE461-A3B9-4B15-80C3-A2A5F5B79A6B}"/>
              </a:ext>
            </a:extLst>
          </p:cNvPr>
          <p:cNvSpPr txBox="1"/>
          <p:nvPr/>
        </p:nvSpPr>
        <p:spPr>
          <a:xfrm>
            <a:off x="467544" y="2365964"/>
            <a:ext cx="1080120" cy="239079"/>
          </a:xfrm>
          <a:prstGeom prst="rect">
            <a:avLst/>
          </a:prstGeom>
          <a:noFill/>
        </p:spPr>
        <p:txBody>
          <a:bodyPr wrap="none" lIns="0" tIns="0" rIns="0" bIns="0" rtlCol="0">
            <a:noAutofit/>
          </a:bodyPr>
          <a:lstStyle/>
          <a:p>
            <a:r>
              <a:rPr lang="en-US" sz="1400" dirty="0">
                <a:solidFill>
                  <a:schemeClr val="accent4"/>
                </a:solidFill>
              </a:rPr>
              <a:t>Prerequisite</a:t>
            </a:r>
            <a:endParaRPr lang="en-US" sz="1400" b="0" dirty="0">
              <a:solidFill>
                <a:schemeClr val="accent4"/>
              </a:solidFill>
            </a:endParaRP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EFD27765-8391-4D00-81B5-285EEA5A7494}"/>
                  </a:ext>
                </a:extLst>
              </p:cNvPr>
              <p:cNvSpPr txBox="1"/>
              <p:nvPr/>
            </p:nvSpPr>
            <p:spPr>
              <a:xfrm>
                <a:off x="3500669" y="2470409"/>
                <a:ext cx="1080120" cy="23907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m:rPr>
                          <m:sty m:val="p"/>
                        </m:rPr>
                        <a:rPr lang="fr-FR" sz="1400" b="0" i="0" dirty="0" smtClean="0">
                          <a:solidFill>
                            <a:schemeClr val="accent4"/>
                          </a:solidFill>
                          <a:latin typeface="Cambria Math" panose="02040503050406030204" pitchFamily="18" charset="0"/>
                        </a:rPr>
                        <m:t>Step</m:t>
                      </m:r>
                      <m:r>
                        <a:rPr lang="fr-FR" sz="1400" b="0" i="0" dirty="0" smtClean="0">
                          <a:solidFill>
                            <a:schemeClr val="accent4"/>
                          </a:solidFill>
                          <a:latin typeface="Cambria Math" panose="02040503050406030204" pitchFamily="18" charset="0"/>
                        </a:rPr>
                        <m:t> 1 </m:t>
                      </m:r>
                    </m:oMath>
                  </m:oMathPara>
                </a14:m>
                <a:endParaRPr lang="fr-FR" sz="1400" dirty="0">
                  <a:solidFill>
                    <a:schemeClr val="accent4"/>
                  </a:solidFill>
                </a:endParaRPr>
              </a:p>
            </p:txBody>
          </p:sp>
        </mc:Choice>
        <mc:Fallback xmlns="">
          <p:sp>
            <p:nvSpPr>
              <p:cNvPr id="15" name="ZoneTexte 14">
                <a:extLst>
                  <a:ext uri="{FF2B5EF4-FFF2-40B4-BE49-F238E27FC236}">
                    <a16:creationId xmlns:a16="http://schemas.microsoft.com/office/drawing/2014/main" id="{EFD27765-8391-4D00-81B5-285EEA5A7494}"/>
                  </a:ext>
                </a:extLst>
              </p:cNvPr>
              <p:cNvSpPr txBox="1">
                <a:spLocks noRot="1" noChangeAspect="1" noMove="1" noResize="1" noEditPoints="1" noAdjustHandles="1" noChangeArrowheads="1" noChangeShapeType="1" noTextEdit="1"/>
              </p:cNvSpPr>
              <p:nvPr/>
            </p:nvSpPr>
            <p:spPr>
              <a:xfrm>
                <a:off x="3500669" y="2470409"/>
                <a:ext cx="1080120" cy="239079"/>
              </a:xfrm>
              <a:prstGeom prst="rect">
                <a:avLst/>
              </a:prstGeom>
              <a:blipFill>
                <a:blip r:embed="rId6"/>
                <a:stretch>
                  <a:fillRect b="-2051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11B01761-14B6-413B-84A6-7C3B74AFC205}"/>
                  </a:ext>
                </a:extLst>
              </p:cNvPr>
              <p:cNvSpPr txBox="1"/>
              <p:nvPr/>
            </p:nvSpPr>
            <p:spPr>
              <a:xfrm>
                <a:off x="3510009" y="3910001"/>
                <a:ext cx="1080120" cy="23907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m:rPr>
                          <m:sty m:val="p"/>
                        </m:rPr>
                        <a:rPr lang="fr-FR" sz="1400" dirty="0" smtClean="0">
                          <a:solidFill>
                            <a:schemeClr val="accent4"/>
                          </a:solidFill>
                          <a:latin typeface="Cambria Math" panose="02040503050406030204" pitchFamily="18" charset="0"/>
                        </a:rPr>
                        <m:t>S</m:t>
                      </m:r>
                      <m:r>
                        <m:rPr>
                          <m:sty m:val="p"/>
                        </m:rPr>
                        <a:rPr lang="fr-FR" sz="1400" b="0" i="0" dirty="0" smtClean="0">
                          <a:solidFill>
                            <a:schemeClr val="accent4"/>
                          </a:solidFill>
                          <a:latin typeface="Cambria Math" panose="02040503050406030204" pitchFamily="18" charset="0"/>
                        </a:rPr>
                        <m:t>tep</m:t>
                      </m:r>
                      <m:r>
                        <a:rPr lang="fr-FR" sz="1400" b="0" i="0" dirty="0" smtClean="0">
                          <a:solidFill>
                            <a:schemeClr val="accent4"/>
                          </a:solidFill>
                          <a:latin typeface="Cambria Math" panose="02040503050406030204" pitchFamily="18" charset="0"/>
                        </a:rPr>
                        <m:t> 2 </m:t>
                      </m:r>
                    </m:oMath>
                  </m:oMathPara>
                </a14:m>
                <a:endParaRPr lang="fr-FR" sz="1400" dirty="0">
                  <a:solidFill>
                    <a:schemeClr val="accent4"/>
                  </a:solidFill>
                </a:endParaRPr>
              </a:p>
            </p:txBody>
          </p:sp>
        </mc:Choice>
        <mc:Fallback xmlns="">
          <p:sp>
            <p:nvSpPr>
              <p:cNvPr id="16" name="ZoneTexte 15">
                <a:extLst>
                  <a:ext uri="{FF2B5EF4-FFF2-40B4-BE49-F238E27FC236}">
                    <a16:creationId xmlns:a16="http://schemas.microsoft.com/office/drawing/2014/main" id="{11B01761-14B6-413B-84A6-7C3B74AFC205}"/>
                  </a:ext>
                </a:extLst>
              </p:cNvPr>
              <p:cNvSpPr txBox="1">
                <a:spLocks noRot="1" noChangeAspect="1" noMove="1" noResize="1" noEditPoints="1" noAdjustHandles="1" noChangeArrowheads="1" noChangeShapeType="1" noTextEdit="1"/>
              </p:cNvSpPr>
              <p:nvPr/>
            </p:nvSpPr>
            <p:spPr>
              <a:xfrm>
                <a:off x="3510009" y="3910001"/>
                <a:ext cx="1080120" cy="239079"/>
              </a:xfrm>
              <a:prstGeom prst="rect">
                <a:avLst/>
              </a:prstGeom>
              <a:blipFill>
                <a:blip r:embed="rId7"/>
                <a:stretch>
                  <a:fillRect b="-17500"/>
                </a:stretch>
              </a:blipFill>
            </p:spPr>
            <p:txBody>
              <a:bodyPr/>
              <a:lstStyle/>
              <a:p>
                <a:r>
                  <a:rPr lang="fr-FR">
                    <a:noFill/>
                  </a:rPr>
                  <a:t> </a:t>
                </a:r>
              </a:p>
            </p:txBody>
          </p:sp>
        </mc:Fallback>
      </mc:AlternateContent>
    </p:spTree>
    <p:extLst>
      <p:ext uri="{BB962C8B-B14F-4D97-AF65-F5344CB8AC3E}">
        <p14:creationId xmlns:p14="http://schemas.microsoft.com/office/powerpoint/2010/main" val="3579454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normAutofit/>
          </a:bodyPr>
          <a:lstStyle/>
          <a:p>
            <a:r>
              <a:rPr lang="fr-FR" dirty="0"/>
              <a:t>Best Practices : Change the </a:t>
            </a:r>
            <a:r>
              <a:rPr lang="fr-FR" dirty="0" err="1"/>
              <a:t>connection</a:t>
            </a:r>
            <a:r>
              <a:rPr lang="fr-FR" dirty="0"/>
              <a:t> of a </a:t>
            </a:r>
            <a:r>
              <a:rPr lang="fr-FR" dirty="0" err="1"/>
              <a:t>dataset</a:t>
            </a:r>
            <a:r>
              <a:rPr lang="fr-FR" dirty="0"/>
              <a:t> (2/2)</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23</a:t>
            </a:fld>
            <a:endParaRPr lang="en-GB" noProof="0" dirty="0"/>
          </a:p>
        </p:txBody>
      </p:sp>
      <p:pic>
        <p:nvPicPr>
          <p:cNvPr id="7" name="Image 6">
            <a:extLst>
              <a:ext uri="{FF2B5EF4-FFF2-40B4-BE49-F238E27FC236}">
                <a16:creationId xmlns:a16="http://schemas.microsoft.com/office/drawing/2014/main" id="{470FCE40-04A4-4BDF-87D7-56B5D5E1C620}"/>
              </a:ext>
            </a:extLst>
          </p:cNvPr>
          <p:cNvPicPr/>
          <p:nvPr/>
        </p:nvPicPr>
        <p:blipFill>
          <a:blip r:embed="rId2"/>
          <a:stretch>
            <a:fillRect/>
          </a:stretch>
        </p:blipFill>
        <p:spPr>
          <a:xfrm>
            <a:off x="4052425" y="2348879"/>
            <a:ext cx="4351338" cy="2451520"/>
          </a:xfrm>
          <a:prstGeom prst="rect">
            <a:avLst/>
          </a:prstGeom>
        </p:spPr>
      </p:pic>
      <p:pic>
        <p:nvPicPr>
          <p:cNvPr id="8" name="Image 7">
            <a:extLst>
              <a:ext uri="{FF2B5EF4-FFF2-40B4-BE49-F238E27FC236}">
                <a16:creationId xmlns:a16="http://schemas.microsoft.com/office/drawing/2014/main" id="{A272DCE8-A6E0-4618-A9A5-ED7B699D0ACD}"/>
              </a:ext>
            </a:extLst>
          </p:cNvPr>
          <p:cNvPicPr/>
          <p:nvPr/>
        </p:nvPicPr>
        <p:blipFill>
          <a:blip r:embed="rId3"/>
          <a:stretch>
            <a:fillRect/>
          </a:stretch>
        </p:blipFill>
        <p:spPr>
          <a:xfrm>
            <a:off x="755576" y="2348879"/>
            <a:ext cx="2877185" cy="582930"/>
          </a:xfrm>
          <a:prstGeom prst="rect">
            <a:avLst/>
          </a:prstGeom>
        </p:spPr>
      </p:pic>
      <p:sp>
        <p:nvSpPr>
          <p:cNvPr id="9" name="Espace réservé du contenu 1">
            <a:extLst>
              <a:ext uri="{FF2B5EF4-FFF2-40B4-BE49-F238E27FC236}">
                <a16:creationId xmlns:a16="http://schemas.microsoft.com/office/drawing/2014/main" id="{9DE43FCB-058D-47F6-86A5-680A9E72559E}"/>
              </a:ext>
            </a:extLst>
          </p:cNvPr>
          <p:cNvSpPr txBox="1">
            <a:spLocks/>
          </p:cNvSpPr>
          <p:nvPr/>
        </p:nvSpPr>
        <p:spPr>
          <a:xfrm>
            <a:off x="324036" y="1027568"/>
            <a:ext cx="8532186" cy="1082229"/>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b="1" dirty="0">
                <a:solidFill>
                  <a:srgbClr val="64A05A"/>
                </a:solidFill>
                <a:latin typeface="+mj-lt"/>
                <a:cs typeface="Arial" charset="0"/>
              </a:rPr>
              <a:t>Step 3</a:t>
            </a:r>
            <a:r>
              <a:rPr lang="en-US" sz="1400" dirty="0">
                <a:latin typeface="+mj-lt"/>
              </a:rPr>
              <a:t>: Check the format on Settings &gt; Preview is correct. Click on Tests to check the consistency of the schema. Then Save.</a:t>
            </a:r>
          </a:p>
          <a:p>
            <a:pPr marL="644525" lvl="1" indent="-285750">
              <a:buFont typeface="Arial" panose="020B0604020202020204" pitchFamily="34" charset="0"/>
              <a:buChar char="•"/>
            </a:pPr>
            <a:r>
              <a:rPr lang="en-US" b="1" dirty="0">
                <a:solidFill>
                  <a:srgbClr val="64A05A"/>
                </a:solidFill>
                <a:latin typeface="+mj-lt"/>
                <a:cs typeface="Arial" charset="0"/>
              </a:rPr>
              <a:t>Step 4</a:t>
            </a:r>
            <a:r>
              <a:rPr lang="en-US" sz="1400" dirty="0">
                <a:latin typeface="+mj-lt"/>
              </a:rPr>
              <a:t>: Finally synchronize your dataset with the Hive </a:t>
            </a:r>
            <a:r>
              <a:rPr lang="en-US" sz="1400" dirty="0" err="1">
                <a:latin typeface="+mj-lt"/>
              </a:rPr>
              <a:t>metastore</a:t>
            </a:r>
            <a:r>
              <a:rPr lang="en-US" sz="1400" dirty="0">
                <a:latin typeface="+mj-lt"/>
              </a:rPr>
              <a:t> using the Advanced tab</a:t>
            </a:r>
          </a:p>
          <a:p>
            <a:pPr marL="644525" lvl="1" indent="-285750">
              <a:buFont typeface="Arial" panose="020B0604020202020204" pitchFamily="34" charset="0"/>
              <a:buChar char="•"/>
            </a:pPr>
            <a:r>
              <a:rPr lang="en-US" b="1" dirty="0">
                <a:solidFill>
                  <a:srgbClr val="64A05A"/>
                </a:solidFill>
                <a:latin typeface="+mj-lt"/>
                <a:cs typeface="Arial" charset="0"/>
              </a:rPr>
              <a:t>Step 5</a:t>
            </a:r>
            <a:r>
              <a:rPr lang="en-US" sz="1400" dirty="0">
                <a:latin typeface="+mj-lt"/>
              </a:rPr>
              <a:t>: Rebuild your recipe</a:t>
            </a:r>
            <a:r>
              <a:rPr lang="fr-FR" sz="1400" dirty="0">
                <a:latin typeface="+mj-lt"/>
              </a:rPr>
              <a:t>.</a:t>
            </a:r>
          </a:p>
          <a:p>
            <a:pPr lvl="1" indent="0">
              <a:buNone/>
            </a:pPr>
            <a:endParaRPr lang="fr-FR" sz="1400" dirty="0">
              <a:latin typeface="+mj-lt"/>
            </a:endParaRPr>
          </a:p>
          <a:p>
            <a:pPr marL="285750" indent="-285750">
              <a:buFont typeface="Arial" panose="020B0604020202020204" pitchFamily="34" charset="0"/>
              <a:buChar char="•"/>
            </a:pPr>
            <a:endParaRPr lang="fr-FR" sz="1600" dirty="0">
              <a:latin typeface="+mj-lt"/>
            </a:endParaRPr>
          </a:p>
          <a:p>
            <a:endParaRPr lang="fr-FR" sz="1600" dirty="0">
              <a:latin typeface="+mj-lt"/>
            </a:endParaRPr>
          </a:p>
          <a:p>
            <a:endParaRPr lang="fr-FR" sz="1600" dirty="0">
              <a:latin typeface="+mj-lt"/>
            </a:endParaRPr>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7B987C05-B22A-4793-B0C9-F93B33A291FA}"/>
                  </a:ext>
                </a:extLst>
              </p:cNvPr>
              <p:cNvSpPr txBox="1"/>
              <p:nvPr/>
            </p:nvSpPr>
            <p:spPr>
              <a:xfrm>
                <a:off x="539552" y="2109800"/>
                <a:ext cx="1080120" cy="23907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m:rPr>
                          <m:sty m:val="p"/>
                        </m:rPr>
                        <a:rPr lang="fr-FR" sz="1400" b="0" i="0" dirty="0" smtClean="0">
                          <a:solidFill>
                            <a:schemeClr val="accent4"/>
                          </a:solidFill>
                          <a:latin typeface="Cambria Math" panose="02040503050406030204" pitchFamily="18" charset="0"/>
                        </a:rPr>
                        <m:t>Step</m:t>
                      </m:r>
                      <m:r>
                        <a:rPr lang="fr-FR" sz="1400" b="0" i="0" dirty="0" smtClean="0">
                          <a:solidFill>
                            <a:schemeClr val="accent4"/>
                          </a:solidFill>
                          <a:latin typeface="Cambria Math" panose="02040503050406030204" pitchFamily="18" charset="0"/>
                        </a:rPr>
                        <m:t> 3</m:t>
                      </m:r>
                    </m:oMath>
                  </m:oMathPara>
                </a14:m>
                <a:endParaRPr lang="fr-FR" sz="1400" dirty="0">
                  <a:solidFill>
                    <a:schemeClr val="accent4"/>
                  </a:solidFill>
                </a:endParaRPr>
              </a:p>
            </p:txBody>
          </p:sp>
        </mc:Choice>
        <mc:Fallback>
          <p:sp>
            <p:nvSpPr>
              <p:cNvPr id="10" name="ZoneTexte 9">
                <a:extLst>
                  <a:ext uri="{FF2B5EF4-FFF2-40B4-BE49-F238E27FC236}">
                    <a16:creationId xmlns:a16="http://schemas.microsoft.com/office/drawing/2014/main" id="{7B987C05-B22A-4793-B0C9-F93B33A291FA}"/>
                  </a:ext>
                </a:extLst>
              </p:cNvPr>
              <p:cNvSpPr txBox="1">
                <a:spLocks noRot="1" noChangeAspect="1" noMove="1" noResize="1" noEditPoints="1" noAdjustHandles="1" noChangeArrowheads="1" noChangeShapeType="1" noTextEdit="1"/>
              </p:cNvSpPr>
              <p:nvPr/>
            </p:nvSpPr>
            <p:spPr>
              <a:xfrm>
                <a:off x="539552" y="2109800"/>
                <a:ext cx="1080120" cy="239079"/>
              </a:xfrm>
              <a:prstGeom prst="rect">
                <a:avLst/>
              </a:prstGeom>
              <a:blipFill>
                <a:blip r:embed="rId4"/>
                <a:stretch>
                  <a:fillRect b="-20513"/>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9A3F283E-7A60-42B0-8FBD-846A9CAB90CA}"/>
                  </a:ext>
                </a:extLst>
              </p:cNvPr>
              <p:cNvSpPr txBox="1"/>
              <p:nvPr/>
            </p:nvSpPr>
            <p:spPr>
              <a:xfrm>
                <a:off x="3866250" y="2109799"/>
                <a:ext cx="1080120" cy="23907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m:rPr>
                          <m:sty m:val="p"/>
                        </m:rPr>
                        <a:rPr lang="fr-FR" sz="1400" b="0" i="0" dirty="0" smtClean="0">
                          <a:solidFill>
                            <a:schemeClr val="accent4"/>
                          </a:solidFill>
                          <a:latin typeface="Cambria Math" panose="02040503050406030204" pitchFamily="18" charset="0"/>
                        </a:rPr>
                        <m:t>Step</m:t>
                      </m:r>
                      <m:r>
                        <a:rPr lang="fr-FR" sz="1400" b="0" i="0" dirty="0" smtClean="0">
                          <a:solidFill>
                            <a:schemeClr val="accent4"/>
                          </a:solidFill>
                          <a:latin typeface="Cambria Math" panose="02040503050406030204" pitchFamily="18" charset="0"/>
                        </a:rPr>
                        <m:t> 4 </m:t>
                      </m:r>
                    </m:oMath>
                  </m:oMathPara>
                </a14:m>
                <a:endParaRPr lang="fr-FR" sz="1400" dirty="0">
                  <a:solidFill>
                    <a:schemeClr val="accent4"/>
                  </a:solidFill>
                </a:endParaRPr>
              </a:p>
            </p:txBody>
          </p:sp>
        </mc:Choice>
        <mc:Fallback>
          <p:sp>
            <p:nvSpPr>
              <p:cNvPr id="11" name="ZoneTexte 10">
                <a:extLst>
                  <a:ext uri="{FF2B5EF4-FFF2-40B4-BE49-F238E27FC236}">
                    <a16:creationId xmlns:a16="http://schemas.microsoft.com/office/drawing/2014/main" id="{9A3F283E-7A60-42B0-8FBD-846A9CAB90CA}"/>
                  </a:ext>
                </a:extLst>
              </p:cNvPr>
              <p:cNvSpPr txBox="1">
                <a:spLocks noRot="1" noChangeAspect="1" noMove="1" noResize="1" noEditPoints="1" noAdjustHandles="1" noChangeArrowheads="1" noChangeShapeType="1" noTextEdit="1"/>
              </p:cNvSpPr>
              <p:nvPr/>
            </p:nvSpPr>
            <p:spPr>
              <a:xfrm>
                <a:off x="3866250" y="2109799"/>
                <a:ext cx="1080120" cy="239079"/>
              </a:xfrm>
              <a:prstGeom prst="rect">
                <a:avLst/>
              </a:prstGeom>
              <a:blipFill>
                <a:blip r:embed="rId5"/>
                <a:stretch>
                  <a:fillRect b="-20513"/>
                </a:stretch>
              </a:blipFill>
            </p:spPr>
            <p:txBody>
              <a:bodyPr/>
              <a:lstStyle/>
              <a:p>
                <a:r>
                  <a:rPr lang="fr-FR">
                    <a:noFill/>
                  </a:rPr>
                  <a:t> </a:t>
                </a:r>
              </a:p>
            </p:txBody>
          </p:sp>
        </mc:Fallback>
      </mc:AlternateContent>
    </p:spTree>
    <p:extLst>
      <p:ext uri="{BB962C8B-B14F-4D97-AF65-F5344CB8AC3E}">
        <p14:creationId xmlns:p14="http://schemas.microsoft.com/office/powerpoint/2010/main" val="2948273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normAutofit fontScale="90000"/>
          </a:bodyPr>
          <a:lstStyle/>
          <a:p>
            <a:r>
              <a:rPr lang="en-US" dirty="0"/>
              <a:t>Best Practices : Export the whole lines from a Hive notebook</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24</a:t>
            </a:fld>
            <a:endParaRPr lang="en-GB" noProof="0" dirty="0"/>
          </a:p>
        </p:txBody>
      </p:sp>
      <p:sp>
        <p:nvSpPr>
          <p:cNvPr id="15" name="Espace réservé du contenu 1">
            <a:extLst>
              <a:ext uri="{FF2B5EF4-FFF2-40B4-BE49-F238E27FC236}">
                <a16:creationId xmlns:a16="http://schemas.microsoft.com/office/drawing/2014/main" id="{15D40100-0C8E-4739-BD98-980E9A8EF2A3}"/>
              </a:ext>
            </a:extLst>
          </p:cNvPr>
          <p:cNvSpPr txBox="1">
            <a:spLocks/>
          </p:cNvSpPr>
          <p:nvPr/>
        </p:nvSpPr>
        <p:spPr>
          <a:xfrm>
            <a:off x="324036" y="1027569"/>
            <a:ext cx="8532186" cy="745664"/>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mj-lt"/>
              </a:rPr>
              <a:t>On a notebook the export of the result is limited to 1000 lines. To deactivate this limit, you need to click on the icon     and uncheck Add LIMIT statement</a:t>
            </a:r>
          </a:p>
          <a:p>
            <a:endParaRPr lang="fr-FR" sz="1600" dirty="0">
              <a:latin typeface="+mj-lt"/>
            </a:endParaRPr>
          </a:p>
        </p:txBody>
      </p:sp>
      <p:pic>
        <p:nvPicPr>
          <p:cNvPr id="16" name="Image 15">
            <a:extLst>
              <a:ext uri="{FF2B5EF4-FFF2-40B4-BE49-F238E27FC236}">
                <a16:creationId xmlns:a16="http://schemas.microsoft.com/office/drawing/2014/main" id="{923D0CA4-F932-4425-A4D1-DD8516B5FD22}"/>
              </a:ext>
            </a:extLst>
          </p:cNvPr>
          <p:cNvPicPr/>
          <p:nvPr/>
        </p:nvPicPr>
        <p:blipFill>
          <a:blip r:embed="rId2"/>
          <a:stretch>
            <a:fillRect/>
          </a:stretch>
        </p:blipFill>
        <p:spPr>
          <a:xfrm>
            <a:off x="971600" y="1311501"/>
            <a:ext cx="151765" cy="177800"/>
          </a:xfrm>
          <a:prstGeom prst="rect">
            <a:avLst/>
          </a:prstGeom>
        </p:spPr>
      </p:pic>
      <p:pic>
        <p:nvPicPr>
          <p:cNvPr id="17" name="Image 16">
            <a:extLst>
              <a:ext uri="{FF2B5EF4-FFF2-40B4-BE49-F238E27FC236}">
                <a16:creationId xmlns:a16="http://schemas.microsoft.com/office/drawing/2014/main" id="{F6706D4C-CB9D-42BC-9672-37B7E1E76952}"/>
              </a:ext>
            </a:extLst>
          </p:cNvPr>
          <p:cNvPicPr/>
          <p:nvPr/>
        </p:nvPicPr>
        <p:blipFill>
          <a:blip r:embed="rId3"/>
          <a:stretch>
            <a:fillRect/>
          </a:stretch>
        </p:blipFill>
        <p:spPr>
          <a:xfrm>
            <a:off x="683568" y="1870609"/>
            <a:ext cx="6478244" cy="3116782"/>
          </a:xfrm>
          <a:prstGeom prst="rect">
            <a:avLst/>
          </a:prstGeom>
        </p:spPr>
      </p:pic>
      <p:cxnSp>
        <p:nvCxnSpPr>
          <p:cNvPr id="7" name="Connecteur droit avec flèche 6">
            <a:extLst>
              <a:ext uri="{FF2B5EF4-FFF2-40B4-BE49-F238E27FC236}">
                <a16:creationId xmlns:a16="http://schemas.microsoft.com/office/drawing/2014/main" id="{B927B363-FE13-45DB-A1C5-2EF915D73F02}"/>
              </a:ext>
            </a:extLst>
          </p:cNvPr>
          <p:cNvCxnSpPr/>
          <p:nvPr/>
        </p:nvCxnSpPr>
        <p:spPr>
          <a:xfrm flipH="1">
            <a:off x="2339752" y="3356992"/>
            <a:ext cx="216024" cy="28803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ABAE3AF6-BFE8-471C-B18F-32D3A6830E9C}"/>
              </a:ext>
            </a:extLst>
          </p:cNvPr>
          <p:cNvCxnSpPr>
            <a:cxnSpLocks/>
          </p:cNvCxnSpPr>
          <p:nvPr/>
        </p:nvCxnSpPr>
        <p:spPr>
          <a:xfrm flipH="1">
            <a:off x="6300192" y="1649604"/>
            <a:ext cx="144016" cy="34463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61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p:txBody>
          <a:bodyPr/>
          <a:lstStyle/>
          <a:p>
            <a:r>
              <a:rPr lang="en-GB" dirty="0"/>
              <a:t>TUTORIAL</a:t>
            </a:r>
          </a:p>
        </p:txBody>
      </p:sp>
      <p:sp>
        <p:nvSpPr>
          <p:cNvPr id="8" name="Sous-titre 7"/>
          <p:cNvSpPr>
            <a:spLocks noGrp="1"/>
          </p:cNvSpPr>
          <p:nvPr>
            <p:ph type="subTitle" idx="1"/>
          </p:nvPr>
        </p:nvSpPr>
        <p:spPr/>
        <p:txBody>
          <a:bodyPr/>
          <a:lstStyle/>
          <a:p>
            <a:r>
              <a:rPr lang="en-GB" dirty="0"/>
              <a:t>3</a:t>
            </a:r>
          </a:p>
        </p:txBody>
      </p:sp>
      <p:sp>
        <p:nvSpPr>
          <p:cNvPr id="10" name="Espace réservé de la date 9"/>
          <p:cNvSpPr>
            <a:spLocks noGrp="1"/>
          </p:cNvSpPr>
          <p:nvPr>
            <p:ph type="dt" sz="half" idx="10"/>
          </p:nvPr>
        </p:nvSpPr>
        <p:spPr/>
        <p:txBody>
          <a:bodyPr/>
          <a:lstStyle/>
          <a:p>
            <a:r>
              <a:rPr lang="en-GB" dirty="0"/>
              <a:t>|  23/09/2019  |</a:t>
            </a:r>
          </a:p>
        </p:txBody>
      </p:sp>
      <p:sp>
        <p:nvSpPr>
          <p:cNvPr id="11" name="Espace réservé du pied de page 10"/>
          <p:cNvSpPr>
            <a:spLocks noGrp="1"/>
          </p:cNvSpPr>
          <p:nvPr>
            <p:ph type="ftr" sz="quarter" idx="11"/>
          </p:nvPr>
        </p:nvSpPr>
        <p:spPr/>
        <p:txBody>
          <a:bodyPr/>
          <a:lstStyle/>
          <a:p>
            <a:r>
              <a:rPr lang="en-GB" dirty="0"/>
              <a:t>Dataiku DSS</a:t>
            </a:r>
          </a:p>
        </p:txBody>
      </p:sp>
      <p:sp>
        <p:nvSpPr>
          <p:cNvPr id="12" name="Espace réservé du numéro de diapositive 11"/>
          <p:cNvSpPr>
            <a:spLocks noGrp="1"/>
          </p:cNvSpPr>
          <p:nvPr>
            <p:ph type="sldNum" sz="quarter" idx="12"/>
          </p:nvPr>
        </p:nvSpPr>
        <p:spPr/>
        <p:txBody>
          <a:bodyPr/>
          <a:lstStyle/>
          <a:p>
            <a:fld id="{276219AF-F5ED-455B-A512-B03AB3602319}" type="slidenum">
              <a:rPr lang="en-GB" smtClean="0"/>
              <a:pPr/>
              <a:t>25</a:t>
            </a:fld>
            <a:endParaRPr lang="en-GB" dirty="0"/>
          </a:p>
        </p:txBody>
      </p:sp>
    </p:spTree>
    <p:extLst>
      <p:ext uri="{BB962C8B-B14F-4D97-AF65-F5344CB8AC3E}">
        <p14:creationId xmlns:p14="http://schemas.microsoft.com/office/powerpoint/2010/main" val="1991087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A383F2B2-D10C-42AF-8810-868A54A90B6A}"/>
              </a:ext>
            </a:extLst>
          </p:cNvPr>
          <p:cNvSpPr>
            <a:spLocks noGrp="1"/>
          </p:cNvSpPr>
          <p:nvPr>
            <p:ph idx="1"/>
          </p:nvPr>
        </p:nvSpPr>
        <p:spPr>
          <a:xfrm>
            <a:off x="361563" y="1009030"/>
            <a:ext cx="8460000" cy="4739960"/>
          </a:xfrm>
        </p:spPr>
        <p:txBody>
          <a:bodyPr>
            <a:normAutofit/>
          </a:bodyPr>
          <a:lstStyle/>
          <a:p>
            <a:pPr marL="285750" indent="-285750">
              <a:buFont typeface="Arial" panose="020B0604020202020204" pitchFamily="34" charset="0"/>
              <a:buChar char="•"/>
            </a:pPr>
            <a:r>
              <a:rPr lang="en-US" sz="1600" dirty="0">
                <a:latin typeface="+mj-lt"/>
              </a:rPr>
              <a:t>Prerequisites</a:t>
            </a:r>
            <a:r>
              <a:rPr lang="fr-FR" sz="1600" dirty="0">
                <a:latin typeface="+mj-lt"/>
              </a:rPr>
              <a:t>: </a:t>
            </a:r>
            <a:r>
              <a:rPr lang="en-US" sz="1600" dirty="0">
                <a:latin typeface="+mj-lt"/>
                <a:hlinkClick r:id="rId2"/>
              </a:rPr>
              <a:t>downloading the orders CSV file</a:t>
            </a:r>
            <a:endParaRPr lang="en-US" sz="1600" dirty="0">
              <a:latin typeface="+mj-lt"/>
            </a:endParaRPr>
          </a:p>
          <a:p>
            <a:pPr marL="285750" indent="-285750">
              <a:buFont typeface="Arial" panose="020B0604020202020204" pitchFamily="34" charset="0"/>
              <a:buChar char="•"/>
            </a:pPr>
            <a:r>
              <a:rPr lang="en-US" sz="1600" dirty="0">
                <a:latin typeface="+mj-lt"/>
              </a:rPr>
              <a:t>Create Your project</a:t>
            </a:r>
            <a:r>
              <a:rPr lang="fr-FR" sz="1600" dirty="0">
                <a:latin typeface="+mj-lt"/>
              </a:rPr>
              <a:t>:</a:t>
            </a:r>
          </a:p>
          <a:p>
            <a:pPr marL="644525" lvl="1" indent="-285750">
              <a:buFont typeface="Arial" panose="020B0604020202020204" pitchFamily="34" charset="0"/>
              <a:buChar char="•"/>
            </a:pPr>
            <a:r>
              <a:rPr lang="en-US" sz="1400" b="1" dirty="0">
                <a:solidFill>
                  <a:srgbClr val="64A05A"/>
                </a:solidFill>
                <a:latin typeface="+mj-lt"/>
                <a:cs typeface="Arial" charset="0"/>
              </a:rPr>
              <a:t>Step 1</a:t>
            </a:r>
            <a:r>
              <a:rPr lang="en-US" sz="1400" dirty="0">
                <a:latin typeface="+mj-lt"/>
              </a:rPr>
              <a:t>: From the </a:t>
            </a:r>
            <a:r>
              <a:rPr lang="en-US" sz="1400" dirty="0" err="1">
                <a:latin typeface="+mj-lt"/>
              </a:rPr>
              <a:t>dataiku</a:t>
            </a:r>
            <a:r>
              <a:rPr lang="en-US" sz="1400" dirty="0">
                <a:latin typeface="+mj-lt"/>
              </a:rPr>
              <a:t> homepage click +New Project</a:t>
            </a:r>
          </a:p>
          <a:p>
            <a:pPr marL="644525" lvl="1" indent="-285750">
              <a:buFont typeface="Arial" panose="020B0604020202020204" pitchFamily="34" charset="0"/>
              <a:buChar char="•"/>
            </a:pPr>
            <a:r>
              <a:rPr lang="en-US" sz="1400" b="1" dirty="0">
                <a:solidFill>
                  <a:srgbClr val="64A05A"/>
                </a:solidFill>
                <a:latin typeface="+mj-lt"/>
                <a:cs typeface="Arial" charset="0"/>
              </a:rPr>
              <a:t>Step 2</a:t>
            </a:r>
            <a:r>
              <a:rPr lang="en-US" sz="1400" dirty="0">
                <a:latin typeface="+mj-lt"/>
              </a:rPr>
              <a:t>: Select DSS Tutorials from the list dans select 101:Basic (Tutorial). It will create a new project and lands you on the project homepage</a:t>
            </a:r>
          </a:p>
        </p:txBody>
      </p:sp>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fr-FR" dirty="0"/>
              <a:t>Tutorial Basics : </a:t>
            </a:r>
            <a:r>
              <a:rPr lang="fr-FR" dirty="0" err="1"/>
              <a:t>Create</a:t>
            </a:r>
            <a:r>
              <a:rPr lang="fr-FR" dirty="0"/>
              <a:t> Project </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26</a:t>
            </a:fld>
            <a:endParaRPr lang="en-GB" noProof="0" dirty="0"/>
          </a:p>
        </p:txBody>
      </p:sp>
      <p:pic>
        <p:nvPicPr>
          <p:cNvPr id="8" name="Image 7">
            <a:extLst>
              <a:ext uri="{FF2B5EF4-FFF2-40B4-BE49-F238E27FC236}">
                <a16:creationId xmlns:a16="http://schemas.microsoft.com/office/drawing/2014/main" id="{43DCA6C8-CA59-4037-B882-0046135154F0}"/>
              </a:ext>
            </a:extLst>
          </p:cNvPr>
          <p:cNvPicPr>
            <a:picLocks noChangeAspect="1"/>
          </p:cNvPicPr>
          <p:nvPr/>
        </p:nvPicPr>
        <p:blipFill>
          <a:blip r:embed="rId3"/>
          <a:stretch>
            <a:fillRect/>
          </a:stretch>
        </p:blipFill>
        <p:spPr>
          <a:xfrm>
            <a:off x="837235" y="2303121"/>
            <a:ext cx="6820506" cy="3452792"/>
          </a:xfrm>
          <a:prstGeom prst="rect">
            <a:avLst/>
          </a:prstGeom>
        </p:spPr>
      </p:pic>
    </p:spTree>
    <p:extLst>
      <p:ext uri="{BB962C8B-B14F-4D97-AF65-F5344CB8AC3E}">
        <p14:creationId xmlns:p14="http://schemas.microsoft.com/office/powerpoint/2010/main" val="919683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A383F2B2-D10C-42AF-8810-868A54A90B6A}"/>
              </a:ext>
            </a:extLst>
          </p:cNvPr>
          <p:cNvSpPr>
            <a:spLocks noGrp="1"/>
          </p:cNvSpPr>
          <p:nvPr>
            <p:ph idx="1"/>
          </p:nvPr>
        </p:nvSpPr>
        <p:spPr>
          <a:xfrm>
            <a:off x="342000" y="1059020"/>
            <a:ext cx="8460000" cy="4739960"/>
          </a:xfrm>
        </p:spPr>
        <p:txBody>
          <a:bodyPr>
            <a:normAutofit/>
          </a:bodyPr>
          <a:lstStyle/>
          <a:p>
            <a:pPr marL="644525" lvl="1" indent="-285750">
              <a:buFont typeface="Arial" panose="020B0604020202020204" pitchFamily="34" charset="0"/>
              <a:buChar char="•"/>
            </a:pPr>
            <a:r>
              <a:rPr lang="en-US" sz="1400" b="1" dirty="0">
                <a:solidFill>
                  <a:srgbClr val="64A05A"/>
                </a:solidFill>
                <a:latin typeface="+mj-lt"/>
                <a:cs typeface="Arial" charset="0"/>
              </a:rPr>
              <a:t>Step 3</a:t>
            </a:r>
            <a:r>
              <a:rPr lang="fr-FR" sz="1400" dirty="0">
                <a:latin typeface="+mj-lt"/>
              </a:rPr>
              <a:t>: </a:t>
            </a:r>
            <a:r>
              <a:rPr lang="en-US" sz="1400" dirty="0">
                <a:latin typeface="+mj-lt"/>
              </a:rPr>
              <a:t>Let’s now load our first Dataset! In the project home click </a:t>
            </a:r>
            <a:r>
              <a:rPr lang="en-US" sz="1400" b="1" dirty="0">
                <a:latin typeface="+mj-lt"/>
              </a:rPr>
              <a:t>+ Import your first dataset</a:t>
            </a:r>
            <a:r>
              <a:rPr lang="en-US" sz="1400" dirty="0">
                <a:latin typeface="+mj-lt"/>
              </a:rPr>
              <a:t>.</a:t>
            </a:r>
          </a:p>
          <a:p>
            <a:pPr marL="644525" lvl="1" indent="-285750">
              <a:buFont typeface="Arial" panose="020B0604020202020204" pitchFamily="34" charset="0"/>
              <a:buChar char="•"/>
            </a:pPr>
            <a:r>
              <a:rPr lang="en-US" sz="1400" b="1" dirty="0">
                <a:solidFill>
                  <a:srgbClr val="64A05A"/>
                </a:solidFill>
                <a:latin typeface="+mj-lt"/>
                <a:cs typeface="Arial" charset="0"/>
              </a:rPr>
              <a:t>Step 4</a:t>
            </a:r>
            <a:r>
              <a:rPr lang="en-US" sz="1400" dirty="0">
                <a:latin typeface="+mj-lt"/>
              </a:rPr>
              <a:t>: Click on </a:t>
            </a:r>
            <a:r>
              <a:rPr lang="en-US" sz="1400" b="1" dirty="0">
                <a:latin typeface="+mj-lt"/>
              </a:rPr>
              <a:t>Upload your files</a:t>
            </a:r>
            <a:r>
              <a:rPr lang="en-US" sz="1400" dirty="0">
                <a:latin typeface="+mj-lt"/>
              </a:rPr>
              <a:t>. You are represented with the Upload dialog. Click on </a:t>
            </a:r>
            <a:r>
              <a:rPr lang="en-US" sz="1400" b="1" dirty="0">
                <a:latin typeface="+mj-lt"/>
              </a:rPr>
              <a:t>Add a file</a:t>
            </a:r>
            <a:r>
              <a:rPr lang="en-US" sz="1400" dirty="0">
                <a:latin typeface="+mj-lt"/>
              </a:rPr>
              <a:t>, select the </a:t>
            </a:r>
            <a:r>
              <a:rPr lang="en-US" sz="1400" i="1" dirty="0">
                <a:latin typeface="+mj-lt"/>
              </a:rPr>
              <a:t>orders.csv </a:t>
            </a:r>
            <a:r>
              <a:rPr lang="en-US" sz="1400" dirty="0">
                <a:latin typeface="+mj-lt"/>
              </a:rPr>
              <a:t>file you downloaded and validate. The file is uploaded.</a:t>
            </a:r>
            <a:endParaRPr lang="fr-FR" sz="1400" dirty="0">
              <a:latin typeface="+mj-lt"/>
            </a:endParaRPr>
          </a:p>
        </p:txBody>
      </p:sp>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fr-FR" dirty="0"/>
              <a:t>Tutorial Basics: </a:t>
            </a:r>
            <a:r>
              <a:rPr lang="fr-FR" dirty="0" err="1"/>
              <a:t>Create</a:t>
            </a:r>
            <a:r>
              <a:rPr lang="fr-FR" dirty="0"/>
              <a:t> </a:t>
            </a:r>
            <a:r>
              <a:rPr lang="fr-FR" dirty="0" err="1"/>
              <a:t>Dataset</a:t>
            </a:r>
            <a:r>
              <a:rPr lang="fr-FR" dirty="0"/>
              <a:t> (1/3)</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27</a:t>
            </a:fld>
            <a:endParaRPr lang="en-GB" noProof="0" dirty="0"/>
          </a:p>
        </p:txBody>
      </p:sp>
      <p:pic>
        <p:nvPicPr>
          <p:cNvPr id="9" name="Image 8">
            <a:extLst>
              <a:ext uri="{FF2B5EF4-FFF2-40B4-BE49-F238E27FC236}">
                <a16:creationId xmlns:a16="http://schemas.microsoft.com/office/drawing/2014/main" id="{6F2DE62E-2938-4D70-8CCF-D518FC8F4642}"/>
              </a:ext>
            </a:extLst>
          </p:cNvPr>
          <p:cNvPicPr>
            <a:picLocks noChangeAspect="1"/>
          </p:cNvPicPr>
          <p:nvPr/>
        </p:nvPicPr>
        <p:blipFill>
          <a:blip r:embed="rId2"/>
          <a:stretch>
            <a:fillRect/>
          </a:stretch>
        </p:blipFill>
        <p:spPr>
          <a:xfrm>
            <a:off x="848490" y="1916832"/>
            <a:ext cx="7447020" cy="3746590"/>
          </a:xfrm>
          <a:prstGeom prst="rect">
            <a:avLst/>
          </a:prstGeom>
        </p:spPr>
      </p:pic>
      <p:cxnSp>
        <p:nvCxnSpPr>
          <p:cNvPr id="8" name="Connecteur droit avec flèche 7">
            <a:extLst>
              <a:ext uri="{FF2B5EF4-FFF2-40B4-BE49-F238E27FC236}">
                <a16:creationId xmlns:a16="http://schemas.microsoft.com/office/drawing/2014/main" id="{F3296A58-CFE7-4262-8E2A-81703FF2FE99}"/>
              </a:ext>
            </a:extLst>
          </p:cNvPr>
          <p:cNvCxnSpPr/>
          <p:nvPr/>
        </p:nvCxnSpPr>
        <p:spPr>
          <a:xfrm flipH="1">
            <a:off x="1403648" y="2420888"/>
            <a:ext cx="144016" cy="216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965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A383F2B2-D10C-42AF-8810-868A54A90B6A}"/>
              </a:ext>
            </a:extLst>
          </p:cNvPr>
          <p:cNvSpPr>
            <a:spLocks noGrp="1"/>
          </p:cNvSpPr>
          <p:nvPr>
            <p:ph idx="1"/>
          </p:nvPr>
        </p:nvSpPr>
        <p:spPr>
          <a:xfrm>
            <a:off x="342000" y="1059020"/>
            <a:ext cx="8460000" cy="4739960"/>
          </a:xfrm>
        </p:spPr>
        <p:txBody>
          <a:bodyPr/>
          <a:lstStyle/>
          <a:p>
            <a:pPr marL="644525" lvl="1" indent="-285750">
              <a:buFont typeface="Arial" panose="020B0604020202020204" pitchFamily="34" charset="0"/>
              <a:buChar char="•"/>
            </a:pPr>
            <a:r>
              <a:rPr lang="en-US" sz="1400" b="1" dirty="0">
                <a:solidFill>
                  <a:srgbClr val="64A05A"/>
                </a:solidFill>
                <a:latin typeface="+mj-lt"/>
                <a:cs typeface="Arial" charset="0"/>
              </a:rPr>
              <a:t>Step 5</a:t>
            </a:r>
            <a:r>
              <a:rPr lang="fr-FR" dirty="0">
                <a:latin typeface="+mj-lt"/>
              </a:rPr>
              <a:t>: </a:t>
            </a:r>
            <a:r>
              <a:rPr lang="en-US" sz="1400" dirty="0">
                <a:latin typeface="+mj-lt"/>
              </a:rPr>
              <a:t>Let’s check if </a:t>
            </a:r>
            <a:r>
              <a:rPr lang="en-US" sz="1400" dirty="0" err="1">
                <a:latin typeface="+mj-lt"/>
              </a:rPr>
              <a:t>Dataiku</a:t>
            </a:r>
            <a:r>
              <a:rPr lang="en-US" sz="1400" dirty="0">
                <a:latin typeface="+mj-lt"/>
              </a:rPr>
              <a:t> DSS detected our CSV format correctly by clicking on the </a:t>
            </a:r>
            <a:r>
              <a:rPr lang="en-US" sz="1400" b="1" dirty="0">
                <a:latin typeface="+mj-lt"/>
              </a:rPr>
              <a:t>Preview</a:t>
            </a:r>
            <a:r>
              <a:rPr lang="en-US" sz="1400" dirty="0">
                <a:latin typeface="+mj-lt"/>
              </a:rPr>
              <a:t> button</a:t>
            </a:r>
          </a:p>
          <a:p>
            <a:pPr marL="644525" lvl="1" indent="-285750">
              <a:buFont typeface="Arial" panose="020B0604020202020204" pitchFamily="34" charset="0"/>
              <a:buChar char="•"/>
            </a:pPr>
            <a:endParaRPr lang="en-US" dirty="0"/>
          </a:p>
        </p:txBody>
      </p:sp>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fr-FR" dirty="0"/>
              <a:t>Tutorial Basics: </a:t>
            </a:r>
            <a:r>
              <a:rPr lang="fr-FR" dirty="0" err="1"/>
              <a:t>Create</a:t>
            </a:r>
            <a:r>
              <a:rPr lang="fr-FR" dirty="0"/>
              <a:t> </a:t>
            </a:r>
            <a:r>
              <a:rPr lang="fr-FR" dirty="0" err="1"/>
              <a:t>Dataset</a:t>
            </a:r>
            <a:r>
              <a:rPr lang="fr-FR" dirty="0"/>
              <a:t> (2/3)</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28</a:t>
            </a:fld>
            <a:endParaRPr lang="en-GB" noProof="0" dirty="0"/>
          </a:p>
        </p:txBody>
      </p:sp>
      <p:pic>
        <p:nvPicPr>
          <p:cNvPr id="7" name="Image 6">
            <a:extLst>
              <a:ext uri="{FF2B5EF4-FFF2-40B4-BE49-F238E27FC236}">
                <a16:creationId xmlns:a16="http://schemas.microsoft.com/office/drawing/2014/main" id="{7B123252-6F54-41FE-87A1-10A758DC8B0E}"/>
              </a:ext>
            </a:extLst>
          </p:cNvPr>
          <p:cNvPicPr>
            <a:picLocks noChangeAspect="1"/>
          </p:cNvPicPr>
          <p:nvPr/>
        </p:nvPicPr>
        <p:blipFill>
          <a:blip r:embed="rId2"/>
          <a:stretch>
            <a:fillRect/>
          </a:stretch>
        </p:blipFill>
        <p:spPr>
          <a:xfrm>
            <a:off x="611560" y="1470910"/>
            <a:ext cx="8116874" cy="3024336"/>
          </a:xfrm>
          <a:prstGeom prst="rect">
            <a:avLst/>
          </a:prstGeom>
        </p:spPr>
      </p:pic>
      <p:cxnSp>
        <p:nvCxnSpPr>
          <p:cNvPr id="9" name="Connecteur droit avec flèche 8">
            <a:extLst>
              <a:ext uri="{FF2B5EF4-FFF2-40B4-BE49-F238E27FC236}">
                <a16:creationId xmlns:a16="http://schemas.microsoft.com/office/drawing/2014/main" id="{C157913E-91AB-424C-9517-48EBA6EECA33}"/>
              </a:ext>
            </a:extLst>
          </p:cNvPr>
          <p:cNvCxnSpPr>
            <a:cxnSpLocks/>
          </p:cNvCxnSpPr>
          <p:nvPr/>
        </p:nvCxnSpPr>
        <p:spPr>
          <a:xfrm flipH="1" flipV="1">
            <a:off x="971600" y="3933056"/>
            <a:ext cx="144016" cy="216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528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A383F2B2-D10C-42AF-8810-868A54A90B6A}"/>
              </a:ext>
            </a:extLst>
          </p:cNvPr>
          <p:cNvSpPr>
            <a:spLocks noGrp="1"/>
          </p:cNvSpPr>
          <p:nvPr>
            <p:ph idx="1"/>
          </p:nvPr>
        </p:nvSpPr>
        <p:spPr>
          <a:xfrm>
            <a:off x="342000" y="1059020"/>
            <a:ext cx="8460000" cy="4739960"/>
          </a:xfrm>
        </p:spPr>
        <p:txBody>
          <a:bodyPr/>
          <a:lstStyle/>
          <a:p>
            <a:pPr marL="644525" lvl="1" indent="-285750">
              <a:buFont typeface="Arial" panose="020B0604020202020204" pitchFamily="34" charset="0"/>
              <a:buChar char="•"/>
            </a:pPr>
            <a:r>
              <a:rPr lang="en-US" sz="1400" dirty="0">
                <a:latin typeface="+mj-lt"/>
              </a:rPr>
              <a:t>It has automatically detected that the file has delimiter-separated values with a comma separator. You can notice the data is in a tabular format with columns and rows. Since it’s OK, save your work by hitting the create button. This creates the new dataset and lands you on the Explore page for the orders dataset.</a:t>
            </a:r>
          </a:p>
          <a:p>
            <a:pPr marL="644525" lvl="1" indent="-285750">
              <a:buFont typeface="Arial" panose="020B0604020202020204" pitchFamily="34" charset="0"/>
              <a:buChar char="•"/>
            </a:pPr>
            <a:endParaRPr lang="en-US" dirty="0"/>
          </a:p>
        </p:txBody>
      </p:sp>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fr-FR" dirty="0"/>
              <a:t>Tutorial Basics: </a:t>
            </a:r>
            <a:r>
              <a:rPr lang="fr-FR" dirty="0" err="1"/>
              <a:t>Create</a:t>
            </a:r>
            <a:r>
              <a:rPr lang="fr-FR" dirty="0"/>
              <a:t> </a:t>
            </a:r>
            <a:r>
              <a:rPr lang="fr-FR" dirty="0" err="1"/>
              <a:t>Dataset</a:t>
            </a:r>
            <a:r>
              <a:rPr lang="fr-FR" dirty="0"/>
              <a:t> (3/3)</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29</a:t>
            </a:fld>
            <a:endParaRPr lang="en-GB" noProof="0" dirty="0"/>
          </a:p>
        </p:txBody>
      </p:sp>
      <p:pic>
        <p:nvPicPr>
          <p:cNvPr id="8" name="Image 7">
            <a:extLst>
              <a:ext uri="{FF2B5EF4-FFF2-40B4-BE49-F238E27FC236}">
                <a16:creationId xmlns:a16="http://schemas.microsoft.com/office/drawing/2014/main" id="{2D9920B2-4BA9-4F5E-9989-8FC6BFE82994}"/>
              </a:ext>
            </a:extLst>
          </p:cNvPr>
          <p:cNvPicPr>
            <a:picLocks noChangeAspect="1"/>
          </p:cNvPicPr>
          <p:nvPr/>
        </p:nvPicPr>
        <p:blipFill>
          <a:blip r:embed="rId2"/>
          <a:stretch>
            <a:fillRect/>
          </a:stretch>
        </p:blipFill>
        <p:spPr>
          <a:xfrm>
            <a:off x="930590" y="1844824"/>
            <a:ext cx="7619178" cy="3744418"/>
          </a:xfrm>
          <a:prstGeom prst="rect">
            <a:avLst/>
          </a:prstGeom>
        </p:spPr>
      </p:pic>
    </p:spTree>
    <p:extLst>
      <p:ext uri="{BB962C8B-B14F-4D97-AF65-F5344CB8AC3E}">
        <p14:creationId xmlns:p14="http://schemas.microsoft.com/office/powerpoint/2010/main" val="296361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ctrTitle"/>
          </p:nvPr>
        </p:nvSpPr>
        <p:spPr/>
        <p:txBody>
          <a:bodyPr/>
          <a:lstStyle/>
          <a:p>
            <a:r>
              <a:rPr lang="en-GB" dirty="0"/>
              <a:t>Hadoop</a:t>
            </a:r>
          </a:p>
        </p:txBody>
      </p:sp>
      <p:sp>
        <p:nvSpPr>
          <p:cNvPr id="8" name="Sous-titre 7"/>
          <p:cNvSpPr>
            <a:spLocks noGrp="1"/>
          </p:cNvSpPr>
          <p:nvPr>
            <p:ph type="subTitle" idx="1"/>
          </p:nvPr>
        </p:nvSpPr>
        <p:spPr/>
        <p:txBody>
          <a:bodyPr/>
          <a:lstStyle/>
          <a:p>
            <a:r>
              <a:rPr lang="en-GB" dirty="0"/>
              <a:t>1</a:t>
            </a:r>
          </a:p>
        </p:txBody>
      </p:sp>
      <p:sp>
        <p:nvSpPr>
          <p:cNvPr id="10" name="Espace réservé de la date 9"/>
          <p:cNvSpPr>
            <a:spLocks noGrp="1"/>
          </p:cNvSpPr>
          <p:nvPr>
            <p:ph type="dt" sz="half" idx="10"/>
          </p:nvPr>
        </p:nvSpPr>
        <p:spPr/>
        <p:txBody>
          <a:bodyPr/>
          <a:lstStyle/>
          <a:p>
            <a:r>
              <a:rPr lang="en-GB" dirty="0"/>
              <a:t>|  23/09/2019  |</a:t>
            </a:r>
          </a:p>
        </p:txBody>
      </p:sp>
      <p:sp>
        <p:nvSpPr>
          <p:cNvPr id="11" name="Espace réservé du pied de page 10"/>
          <p:cNvSpPr>
            <a:spLocks noGrp="1"/>
          </p:cNvSpPr>
          <p:nvPr>
            <p:ph type="ftr" sz="quarter" idx="11"/>
          </p:nvPr>
        </p:nvSpPr>
        <p:spPr/>
        <p:txBody>
          <a:bodyPr/>
          <a:lstStyle/>
          <a:p>
            <a:r>
              <a:rPr lang="en-GB" dirty="0"/>
              <a:t>Dataiku DSS</a:t>
            </a:r>
          </a:p>
        </p:txBody>
      </p:sp>
      <p:sp>
        <p:nvSpPr>
          <p:cNvPr id="12" name="Espace réservé du numéro de diapositive 11"/>
          <p:cNvSpPr>
            <a:spLocks noGrp="1"/>
          </p:cNvSpPr>
          <p:nvPr>
            <p:ph type="sldNum" sz="quarter" idx="12"/>
          </p:nvPr>
        </p:nvSpPr>
        <p:spPr/>
        <p:txBody>
          <a:bodyPr/>
          <a:lstStyle/>
          <a:p>
            <a:fld id="{276219AF-F5ED-455B-A512-B03AB3602319}" type="slidenum">
              <a:rPr lang="en-GB" smtClean="0"/>
              <a:pPr/>
              <a:t>3</a:t>
            </a:fld>
            <a:endParaRPr lang="en-GB" dirty="0"/>
          </a:p>
        </p:txBody>
      </p:sp>
    </p:spTree>
    <p:extLst>
      <p:ext uri="{BB962C8B-B14F-4D97-AF65-F5344CB8AC3E}">
        <p14:creationId xmlns:p14="http://schemas.microsoft.com/office/powerpoint/2010/main" val="1674107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Explore your data (1/4)</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30</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000" y="1059020"/>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Sampling:</a:t>
            </a:r>
          </a:p>
          <a:p>
            <a:pPr marL="644525" lvl="1" indent="-285750">
              <a:buFont typeface="Arial" panose="020B0604020202020204" pitchFamily="34" charset="0"/>
              <a:buChar char="•"/>
            </a:pPr>
            <a:r>
              <a:rPr lang="en-US" dirty="0">
                <a:latin typeface="+mj-lt"/>
              </a:rPr>
              <a:t>You can control the size of the sample and the sampling method. To see these settings, click on </a:t>
            </a:r>
            <a:r>
              <a:rPr lang="en-US" b="1" dirty="0">
                <a:latin typeface="+mj-lt"/>
              </a:rPr>
              <a:t>Configure sample</a:t>
            </a:r>
            <a:r>
              <a:rPr lang="en-US" dirty="0">
                <a:latin typeface="+mj-lt"/>
              </a:rPr>
              <a:t>, which opens a panel on the left</a:t>
            </a:r>
          </a:p>
        </p:txBody>
      </p:sp>
      <p:pic>
        <p:nvPicPr>
          <p:cNvPr id="11" name="Image 10">
            <a:extLst>
              <a:ext uri="{FF2B5EF4-FFF2-40B4-BE49-F238E27FC236}">
                <a16:creationId xmlns:a16="http://schemas.microsoft.com/office/drawing/2014/main" id="{3259A50B-A91F-4B30-9CA1-8CB1DF340FC2}"/>
              </a:ext>
            </a:extLst>
          </p:cNvPr>
          <p:cNvPicPr>
            <a:picLocks noChangeAspect="1"/>
          </p:cNvPicPr>
          <p:nvPr/>
        </p:nvPicPr>
        <p:blipFill>
          <a:blip r:embed="rId3"/>
          <a:stretch>
            <a:fillRect/>
          </a:stretch>
        </p:blipFill>
        <p:spPr>
          <a:xfrm>
            <a:off x="683568" y="1988840"/>
            <a:ext cx="7607828" cy="3744416"/>
          </a:xfrm>
          <a:prstGeom prst="rect">
            <a:avLst/>
          </a:prstGeom>
        </p:spPr>
      </p:pic>
      <p:cxnSp>
        <p:nvCxnSpPr>
          <p:cNvPr id="7" name="Connecteur droit avec flèche 6">
            <a:extLst>
              <a:ext uri="{FF2B5EF4-FFF2-40B4-BE49-F238E27FC236}">
                <a16:creationId xmlns:a16="http://schemas.microsoft.com/office/drawing/2014/main" id="{F538F70B-03E4-4704-9C83-78418D08F379}"/>
              </a:ext>
            </a:extLst>
          </p:cNvPr>
          <p:cNvCxnSpPr>
            <a:cxnSpLocks/>
          </p:cNvCxnSpPr>
          <p:nvPr/>
        </p:nvCxnSpPr>
        <p:spPr>
          <a:xfrm flipH="1" flipV="1">
            <a:off x="2915816" y="2420888"/>
            <a:ext cx="216024" cy="288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71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Explore your data (2/4)</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31</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000" y="1059020"/>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Storage Type and Meaning:</a:t>
            </a:r>
          </a:p>
          <a:p>
            <a:pPr marL="644525" lvl="1" indent="-285750">
              <a:buFont typeface="Arial" panose="020B0604020202020204" pitchFamily="34" charset="0"/>
              <a:buChar char="•"/>
            </a:pPr>
            <a:r>
              <a:rPr lang="en-US" sz="1400" dirty="0">
                <a:latin typeface="+mj-lt"/>
              </a:rPr>
              <a:t>Each column is identified by name and has a storage type that indicates how the original data is stored (string, integer, decimal number, date…)</a:t>
            </a:r>
          </a:p>
          <a:p>
            <a:pPr marL="644525" lvl="1" indent="-285750">
              <a:buFont typeface="Arial" panose="020B0604020202020204" pitchFamily="34" charset="0"/>
              <a:buChar char="•"/>
            </a:pPr>
            <a:r>
              <a:rPr lang="en-US" sz="1400" dirty="0">
                <a:latin typeface="+mj-lt"/>
              </a:rPr>
              <a:t>DSS detects a meaning in blue which is a « semantic » type that reflects the nature of the values of the column.</a:t>
            </a:r>
          </a:p>
          <a:p>
            <a:pPr marL="644525" lvl="1" indent="-285750">
              <a:buFont typeface="Arial" panose="020B0604020202020204" pitchFamily="34" charset="0"/>
              <a:buChar char="•"/>
            </a:pPr>
            <a:r>
              <a:rPr lang="en-US" sz="1400" dirty="0">
                <a:latin typeface="+mj-lt"/>
              </a:rPr>
              <a:t>Below the meaning is a gauge that indicates the proportion of columns values that do not seem to match the meaning (red) or are completely missing (gray).</a:t>
            </a:r>
          </a:p>
        </p:txBody>
      </p:sp>
      <p:pic>
        <p:nvPicPr>
          <p:cNvPr id="2" name="Image 1">
            <a:extLst>
              <a:ext uri="{FF2B5EF4-FFF2-40B4-BE49-F238E27FC236}">
                <a16:creationId xmlns:a16="http://schemas.microsoft.com/office/drawing/2014/main" id="{C699090C-DC60-4A5C-94D6-442150476ECD}"/>
              </a:ext>
            </a:extLst>
          </p:cNvPr>
          <p:cNvPicPr>
            <a:picLocks noChangeAspect="1"/>
          </p:cNvPicPr>
          <p:nvPr/>
        </p:nvPicPr>
        <p:blipFill>
          <a:blip r:embed="rId3"/>
          <a:stretch>
            <a:fillRect/>
          </a:stretch>
        </p:blipFill>
        <p:spPr>
          <a:xfrm>
            <a:off x="423678" y="2527373"/>
            <a:ext cx="8036090" cy="2463170"/>
          </a:xfrm>
          <a:prstGeom prst="rect">
            <a:avLst/>
          </a:prstGeom>
        </p:spPr>
      </p:pic>
      <p:sp>
        <p:nvSpPr>
          <p:cNvPr id="7" name="Rectangle 6">
            <a:extLst>
              <a:ext uri="{FF2B5EF4-FFF2-40B4-BE49-F238E27FC236}">
                <a16:creationId xmlns:a16="http://schemas.microsoft.com/office/drawing/2014/main" id="{1807310D-A3A5-456F-A0FE-EC75AD77589F}"/>
              </a:ext>
            </a:extLst>
          </p:cNvPr>
          <p:cNvSpPr/>
          <p:nvPr/>
        </p:nvSpPr>
        <p:spPr>
          <a:xfrm>
            <a:off x="1475656" y="3802143"/>
            <a:ext cx="504056" cy="1932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12" name="Rectangle 11">
            <a:extLst>
              <a:ext uri="{FF2B5EF4-FFF2-40B4-BE49-F238E27FC236}">
                <a16:creationId xmlns:a16="http://schemas.microsoft.com/office/drawing/2014/main" id="{C7E2997C-0C2B-41B0-84ED-8DBA13B21335}"/>
              </a:ext>
            </a:extLst>
          </p:cNvPr>
          <p:cNvSpPr/>
          <p:nvPr/>
        </p:nvSpPr>
        <p:spPr>
          <a:xfrm>
            <a:off x="3275856" y="3746276"/>
            <a:ext cx="864096" cy="30498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Tree>
    <p:extLst>
      <p:ext uri="{BB962C8B-B14F-4D97-AF65-F5344CB8AC3E}">
        <p14:creationId xmlns:p14="http://schemas.microsoft.com/office/powerpoint/2010/main" val="4208778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9F6AEFF-404A-4AC6-A7F7-18ACBC1FA1C7}"/>
              </a:ext>
            </a:extLst>
          </p:cNvPr>
          <p:cNvPicPr>
            <a:picLocks noChangeAspect="1"/>
          </p:cNvPicPr>
          <p:nvPr/>
        </p:nvPicPr>
        <p:blipFill>
          <a:blip r:embed="rId3"/>
          <a:stretch>
            <a:fillRect/>
          </a:stretch>
        </p:blipFill>
        <p:spPr>
          <a:xfrm>
            <a:off x="620720" y="2204864"/>
            <a:ext cx="7749048" cy="2215110"/>
          </a:xfrm>
          <a:prstGeom prst="rect">
            <a:avLst/>
          </a:prstGeom>
        </p:spPr>
      </p:pic>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Explore your data (3/4)</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32</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000" y="1059020"/>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Storage Type and Meaning:</a:t>
            </a:r>
          </a:p>
          <a:p>
            <a:pPr marL="644525" lvl="1" indent="-285750">
              <a:buFont typeface="Arial" panose="020B0604020202020204" pitchFamily="34" charset="0"/>
              <a:buChar char="•"/>
            </a:pPr>
            <a:r>
              <a:rPr lang="en-US" sz="1400" dirty="0">
                <a:latin typeface="+mj-lt"/>
              </a:rPr>
              <a:t>DSS detects a meaning of Integer for </a:t>
            </a:r>
            <a:r>
              <a:rPr lang="en-US" sz="1400" i="1" dirty="0" err="1">
                <a:latin typeface="+mj-lt"/>
              </a:rPr>
              <a:t>customer_id</a:t>
            </a:r>
            <a:r>
              <a:rPr lang="en-US" sz="1400" i="1" dirty="0">
                <a:latin typeface="+mj-lt"/>
              </a:rPr>
              <a:t> </a:t>
            </a:r>
            <a:r>
              <a:rPr lang="en-US" sz="1400" dirty="0">
                <a:latin typeface="+mj-lt"/>
              </a:rPr>
              <a:t>but has you can see a part of the gauge is red so for few values this meaning do not match. You can determine if these values are truly invalid or if it is too restrictive. In this case, it is integer is too restrictive meaning, click on the </a:t>
            </a:r>
            <a:r>
              <a:rPr lang="en-US" sz="1400" b="1" dirty="0">
                <a:latin typeface="+mj-lt"/>
              </a:rPr>
              <a:t>meaning</a:t>
            </a:r>
            <a:r>
              <a:rPr lang="en-US" sz="1400" dirty="0">
                <a:latin typeface="+mj-lt"/>
              </a:rPr>
              <a:t> and select </a:t>
            </a:r>
            <a:r>
              <a:rPr lang="en-US" sz="1400" b="1" dirty="0">
                <a:latin typeface="+mj-lt"/>
              </a:rPr>
              <a:t>Text</a:t>
            </a:r>
            <a:r>
              <a:rPr lang="en-US" sz="1400" dirty="0">
                <a:latin typeface="+mj-lt"/>
              </a:rPr>
              <a:t> to update it. Now the gauge should be entirely green.</a:t>
            </a:r>
          </a:p>
        </p:txBody>
      </p:sp>
      <p:sp>
        <p:nvSpPr>
          <p:cNvPr id="12" name="Rectangle 11">
            <a:extLst>
              <a:ext uri="{FF2B5EF4-FFF2-40B4-BE49-F238E27FC236}">
                <a16:creationId xmlns:a16="http://schemas.microsoft.com/office/drawing/2014/main" id="{C7E2997C-0C2B-41B0-84ED-8DBA13B21335}"/>
              </a:ext>
            </a:extLst>
          </p:cNvPr>
          <p:cNvSpPr/>
          <p:nvPr/>
        </p:nvSpPr>
        <p:spPr>
          <a:xfrm>
            <a:off x="3419872" y="3429000"/>
            <a:ext cx="864096" cy="28434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Tree>
    <p:extLst>
      <p:ext uri="{BB962C8B-B14F-4D97-AF65-F5344CB8AC3E}">
        <p14:creationId xmlns:p14="http://schemas.microsoft.com/office/powerpoint/2010/main" val="92018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Explore your data (4/4)</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33</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j-lt"/>
              </a:rPr>
              <a:t>Charts:</a:t>
            </a:r>
          </a:p>
          <a:p>
            <a:pPr marL="644525" lvl="1" indent="-285750">
              <a:buFont typeface="Arial" panose="020B0604020202020204" pitchFamily="34" charset="0"/>
              <a:buChar char="•"/>
            </a:pPr>
            <a:r>
              <a:rPr lang="en-US" dirty="0">
                <a:latin typeface="+mj-lt"/>
              </a:rPr>
              <a:t>You can use charts to explore the input dataset.</a:t>
            </a:r>
          </a:p>
          <a:p>
            <a:pPr marL="823913" lvl="2" indent="-285750">
              <a:buFont typeface="Arial" panose="020B0604020202020204" pitchFamily="34" charset="0"/>
              <a:buChar char="•"/>
            </a:pPr>
            <a:r>
              <a:rPr lang="en-US" dirty="0">
                <a:solidFill>
                  <a:schemeClr val="tx1"/>
                </a:solidFill>
                <a:latin typeface="+mj-lt"/>
              </a:rPr>
              <a:t>Click on the </a:t>
            </a:r>
            <a:r>
              <a:rPr lang="en-US" b="1" dirty="0">
                <a:solidFill>
                  <a:schemeClr val="tx1"/>
                </a:solidFill>
                <a:latin typeface="+mj-lt"/>
              </a:rPr>
              <a:t>Charts</a:t>
            </a:r>
            <a:r>
              <a:rPr lang="en-US" dirty="0">
                <a:solidFill>
                  <a:schemeClr val="tx1"/>
                </a:solidFill>
                <a:latin typeface="+mj-lt"/>
              </a:rPr>
              <a:t> tab</a:t>
            </a:r>
          </a:p>
          <a:p>
            <a:pPr marL="823913" lvl="2" indent="-285750">
              <a:buFont typeface="Arial" panose="020B0604020202020204" pitchFamily="34" charset="0"/>
              <a:buChar char="•"/>
            </a:pPr>
            <a:r>
              <a:rPr lang="en-US" dirty="0">
                <a:solidFill>
                  <a:schemeClr val="tx1"/>
                </a:solidFill>
                <a:latin typeface="+mj-lt"/>
              </a:rPr>
              <a:t>Drag and drop </a:t>
            </a:r>
            <a:r>
              <a:rPr lang="en-US" i="1" dirty="0">
                <a:solidFill>
                  <a:schemeClr val="tx1"/>
                </a:solidFill>
                <a:latin typeface="+mj-lt"/>
              </a:rPr>
              <a:t>Count of records </a:t>
            </a:r>
            <a:r>
              <a:rPr lang="en-US" dirty="0">
                <a:solidFill>
                  <a:schemeClr val="tx1"/>
                </a:solidFill>
                <a:latin typeface="+mj-lt"/>
              </a:rPr>
              <a:t>as the Y variable.</a:t>
            </a:r>
          </a:p>
          <a:p>
            <a:pPr marL="823913" lvl="2" indent="-285750">
              <a:buFont typeface="Arial" panose="020B0604020202020204" pitchFamily="34" charset="0"/>
              <a:buChar char="•"/>
            </a:pPr>
            <a:r>
              <a:rPr lang="en-US" dirty="0">
                <a:solidFill>
                  <a:schemeClr val="tx1"/>
                </a:solidFill>
                <a:latin typeface="+mj-lt"/>
              </a:rPr>
              <a:t>Drag and drop </a:t>
            </a:r>
            <a:r>
              <a:rPr lang="en-US" i="1" dirty="0" err="1">
                <a:solidFill>
                  <a:schemeClr val="tx1"/>
                </a:solidFill>
                <a:latin typeface="+mj-lt"/>
              </a:rPr>
              <a:t>tshirt_category</a:t>
            </a:r>
            <a:r>
              <a:rPr lang="en-US" i="1" dirty="0">
                <a:solidFill>
                  <a:schemeClr val="tx1"/>
                </a:solidFill>
                <a:latin typeface="+mj-lt"/>
              </a:rPr>
              <a:t> </a:t>
            </a:r>
            <a:r>
              <a:rPr lang="en-US" dirty="0">
                <a:solidFill>
                  <a:schemeClr val="tx1"/>
                </a:solidFill>
                <a:latin typeface="+mj-lt"/>
              </a:rPr>
              <a:t>as the X variable.</a:t>
            </a:r>
          </a:p>
        </p:txBody>
      </p:sp>
      <p:pic>
        <p:nvPicPr>
          <p:cNvPr id="2" name="Image 1">
            <a:extLst>
              <a:ext uri="{FF2B5EF4-FFF2-40B4-BE49-F238E27FC236}">
                <a16:creationId xmlns:a16="http://schemas.microsoft.com/office/drawing/2014/main" id="{50B5B9E8-09F8-4C92-99AE-A0474EBAADF4}"/>
              </a:ext>
            </a:extLst>
          </p:cNvPr>
          <p:cNvPicPr>
            <a:picLocks noChangeAspect="1"/>
          </p:cNvPicPr>
          <p:nvPr/>
        </p:nvPicPr>
        <p:blipFill>
          <a:blip r:embed="rId3"/>
          <a:stretch>
            <a:fillRect/>
          </a:stretch>
        </p:blipFill>
        <p:spPr>
          <a:xfrm>
            <a:off x="884612" y="2383917"/>
            <a:ext cx="7374776" cy="3610808"/>
          </a:xfrm>
          <a:prstGeom prst="rect">
            <a:avLst/>
          </a:prstGeom>
        </p:spPr>
      </p:pic>
      <p:sp>
        <p:nvSpPr>
          <p:cNvPr id="7" name="ZoneTexte 6">
            <a:extLst>
              <a:ext uri="{FF2B5EF4-FFF2-40B4-BE49-F238E27FC236}">
                <a16:creationId xmlns:a16="http://schemas.microsoft.com/office/drawing/2014/main" id="{F79FE350-3D8C-486E-AFAB-F161E9F15D05}"/>
              </a:ext>
            </a:extLst>
          </p:cNvPr>
          <p:cNvSpPr txBox="1"/>
          <p:nvPr/>
        </p:nvSpPr>
        <p:spPr>
          <a:xfrm>
            <a:off x="6087740" y="3501008"/>
            <a:ext cx="1678412" cy="1080120"/>
          </a:xfrm>
          <a:prstGeom prst="rect">
            <a:avLst/>
          </a:prstGeom>
          <a:noFill/>
        </p:spPr>
        <p:txBody>
          <a:bodyPr wrap="square" lIns="0" tIns="0" rIns="0" bIns="0" rtlCol="0">
            <a:noAutofit/>
          </a:bodyPr>
          <a:lstStyle/>
          <a:p>
            <a:r>
              <a:rPr lang="fr-FR" sz="1200" dirty="0" err="1">
                <a:solidFill>
                  <a:schemeClr val="accent4"/>
                </a:solidFill>
              </a:rPr>
              <a:t>Tshirt_category</a:t>
            </a:r>
            <a:r>
              <a:rPr lang="fr-FR" sz="1200" dirty="0">
                <a:solidFill>
                  <a:schemeClr val="accent4"/>
                </a:solidFill>
              </a:rPr>
              <a:t> values are not </a:t>
            </a:r>
            <a:r>
              <a:rPr lang="fr-FR" sz="1200" dirty="0" err="1">
                <a:solidFill>
                  <a:schemeClr val="accent4"/>
                </a:solidFill>
              </a:rPr>
              <a:t>consistently</a:t>
            </a:r>
            <a:r>
              <a:rPr lang="fr-FR" sz="1200" dirty="0">
                <a:solidFill>
                  <a:schemeClr val="accent4"/>
                </a:solidFill>
              </a:rPr>
              <a:t> </a:t>
            </a:r>
            <a:r>
              <a:rPr lang="fr-FR" sz="1200" dirty="0" err="1">
                <a:solidFill>
                  <a:schemeClr val="accent4"/>
                </a:solidFill>
              </a:rPr>
              <a:t>recorded</a:t>
            </a:r>
            <a:r>
              <a:rPr lang="fr-FR" sz="1200" dirty="0">
                <a:solidFill>
                  <a:schemeClr val="accent4"/>
                </a:solidFill>
              </a:rPr>
              <a:t>. </a:t>
            </a:r>
            <a:r>
              <a:rPr lang="fr-FR" sz="1200" dirty="0" err="1">
                <a:solidFill>
                  <a:schemeClr val="accent4"/>
                </a:solidFill>
              </a:rPr>
              <a:t>Let’s</a:t>
            </a:r>
            <a:r>
              <a:rPr lang="fr-FR" sz="1200" dirty="0">
                <a:solidFill>
                  <a:schemeClr val="accent4"/>
                </a:solidFill>
              </a:rPr>
              <a:t> </a:t>
            </a:r>
            <a:r>
              <a:rPr lang="fr-FR" sz="1200" dirty="0" err="1">
                <a:solidFill>
                  <a:schemeClr val="accent4"/>
                </a:solidFill>
              </a:rPr>
              <a:t>handle</a:t>
            </a:r>
            <a:r>
              <a:rPr lang="fr-FR" sz="1200" dirty="0">
                <a:solidFill>
                  <a:schemeClr val="accent4"/>
                </a:solidFill>
              </a:rPr>
              <a:t> </a:t>
            </a:r>
            <a:r>
              <a:rPr lang="fr-FR" sz="1200" dirty="0" err="1">
                <a:solidFill>
                  <a:schemeClr val="accent4"/>
                </a:solidFill>
              </a:rPr>
              <a:t>these</a:t>
            </a:r>
            <a:r>
              <a:rPr lang="fr-FR" sz="1200" dirty="0">
                <a:solidFill>
                  <a:schemeClr val="accent4"/>
                </a:solidFill>
              </a:rPr>
              <a:t> issues by </a:t>
            </a:r>
            <a:r>
              <a:rPr lang="fr-FR" sz="1200" dirty="0" err="1">
                <a:solidFill>
                  <a:schemeClr val="accent4"/>
                </a:solidFill>
              </a:rPr>
              <a:t>preparing</a:t>
            </a:r>
            <a:r>
              <a:rPr lang="fr-FR" sz="1200" dirty="0">
                <a:solidFill>
                  <a:schemeClr val="accent4"/>
                </a:solidFill>
              </a:rPr>
              <a:t> the data </a:t>
            </a:r>
            <a:r>
              <a:rPr lang="fr-FR" sz="1200" dirty="0" err="1">
                <a:solidFill>
                  <a:schemeClr val="accent4"/>
                </a:solidFill>
              </a:rPr>
              <a:t>with</a:t>
            </a:r>
            <a:r>
              <a:rPr lang="fr-FR" sz="1200" dirty="0">
                <a:solidFill>
                  <a:schemeClr val="accent4"/>
                </a:solidFill>
              </a:rPr>
              <a:t> a </a:t>
            </a:r>
            <a:r>
              <a:rPr lang="fr-FR" sz="1200" dirty="0" err="1">
                <a:solidFill>
                  <a:schemeClr val="accent4"/>
                </a:solidFill>
              </a:rPr>
              <a:t>recipe</a:t>
            </a:r>
            <a:endParaRPr lang="fr-FR" sz="1200" dirty="0">
              <a:solidFill>
                <a:schemeClr val="accent4"/>
              </a:solidFill>
            </a:endParaRPr>
          </a:p>
        </p:txBody>
      </p:sp>
    </p:spTree>
    <p:extLst>
      <p:ext uri="{BB962C8B-B14F-4D97-AF65-F5344CB8AC3E}">
        <p14:creationId xmlns:p14="http://schemas.microsoft.com/office/powerpoint/2010/main" val="1325504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Prepare Data with a Visual Recipe (1/9)</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34</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j-lt"/>
              </a:rPr>
              <a:t>First Steps:</a:t>
            </a:r>
          </a:p>
          <a:p>
            <a:pPr marL="644525" lvl="1" indent="-285750">
              <a:buFont typeface="Arial" panose="020B0604020202020204" pitchFamily="34" charset="0"/>
              <a:buChar char="•"/>
            </a:pPr>
            <a:r>
              <a:rPr lang="en-US" dirty="0">
                <a:latin typeface="+mj-lt"/>
              </a:rPr>
              <a:t>Click on the Actions button at the top right of the orders dataset and choose Prepare</a:t>
            </a:r>
            <a:endParaRPr lang="en-US" dirty="0">
              <a:solidFill>
                <a:schemeClr val="tx1"/>
              </a:solidFill>
              <a:latin typeface="+mj-lt"/>
            </a:endParaRPr>
          </a:p>
        </p:txBody>
      </p:sp>
      <p:pic>
        <p:nvPicPr>
          <p:cNvPr id="8" name="Image 7">
            <a:extLst>
              <a:ext uri="{FF2B5EF4-FFF2-40B4-BE49-F238E27FC236}">
                <a16:creationId xmlns:a16="http://schemas.microsoft.com/office/drawing/2014/main" id="{9E3B9D5F-E26F-4F6C-A1B4-E7BAC6D4599C}"/>
              </a:ext>
            </a:extLst>
          </p:cNvPr>
          <p:cNvPicPr>
            <a:picLocks noChangeAspect="1"/>
          </p:cNvPicPr>
          <p:nvPr/>
        </p:nvPicPr>
        <p:blipFill>
          <a:blip r:embed="rId3"/>
          <a:stretch>
            <a:fillRect/>
          </a:stretch>
        </p:blipFill>
        <p:spPr>
          <a:xfrm>
            <a:off x="467544" y="1692215"/>
            <a:ext cx="8208912" cy="4046526"/>
          </a:xfrm>
          <a:prstGeom prst="rect">
            <a:avLst/>
          </a:prstGeom>
        </p:spPr>
      </p:pic>
      <p:cxnSp>
        <p:nvCxnSpPr>
          <p:cNvPr id="11" name="Connecteur droit avec flèche 10">
            <a:extLst>
              <a:ext uri="{FF2B5EF4-FFF2-40B4-BE49-F238E27FC236}">
                <a16:creationId xmlns:a16="http://schemas.microsoft.com/office/drawing/2014/main" id="{CB5795DB-F59D-4ADB-BE42-FF5F5F6AE01B}"/>
              </a:ext>
            </a:extLst>
          </p:cNvPr>
          <p:cNvCxnSpPr/>
          <p:nvPr/>
        </p:nvCxnSpPr>
        <p:spPr>
          <a:xfrm flipV="1">
            <a:off x="8085074" y="1988840"/>
            <a:ext cx="306688" cy="288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DD0E0E1-D131-4693-862B-E5D7A87E03C7}"/>
              </a:ext>
            </a:extLst>
          </p:cNvPr>
          <p:cNvSpPr/>
          <p:nvPr/>
        </p:nvSpPr>
        <p:spPr>
          <a:xfrm>
            <a:off x="7618564" y="2492896"/>
            <a:ext cx="253227" cy="28803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Tree>
    <p:extLst>
      <p:ext uri="{BB962C8B-B14F-4D97-AF65-F5344CB8AC3E}">
        <p14:creationId xmlns:p14="http://schemas.microsoft.com/office/powerpoint/2010/main" val="328294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Prepare Data with a Visual Recipe (2/9)</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35</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solidFill>
                  <a:schemeClr val="tx1"/>
                </a:solidFill>
                <a:latin typeface="+mj-lt"/>
              </a:rPr>
              <a:t>In order to standardize the coding of </a:t>
            </a:r>
            <a:r>
              <a:rPr lang="en-US" i="1" dirty="0" err="1">
                <a:solidFill>
                  <a:schemeClr val="tx1"/>
                </a:solidFill>
                <a:latin typeface="+mj-lt"/>
              </a:rPr>
              <a:t>tshirt_category</a:t>
            </a:r>
            <a:r>
              <a:rPr lang="en-US" b="1" i="1" dirty="0">
                <a:solidFill>
                  <a:schemeClr val="tx1"/>
                </a:solidFill>
                <a:latin typeface="+mj-lt"/>
              </a:rPr>
              <a:t>,</a:t>
            </a:r>
            <a:r>
              <a:rPr lang="en-US" i="1" dirty="0">
                <a:solidFill>
                  <a:schemeClr val="tx1"/>
                </a:solidFill>
                <a:latin typeface="+mj-lt"/>
              </a:rPr>
              <a:t> </a:t>
            </a:r>
            <a:r>
              <a:rPr lang="en-US" dirty="0">
                <a:solidFill>
                  <a:schemeClr val="tx1"/>
                </a:solidFill>
                <a:latin typeface="+mj-lt"/>
              </a:rPr>
              <a:t>we will recode the values. Click on the </a:t>
            </a:r>
            <a:r>
              <a:rPr lang="en-US" b="1" dirty="0">
                <a:solidFill>
                  <a:schemeClr val="tx1"/>
                </a:solidFill>
                <a:latin typeface="+mj-lt"/>
              </a:rPr>
              <a:t>column name </a:t>
            </a:r>
            <a:r>
              <a:rPr lang="en-US" dirty="0">
                <a:solidFill>
                  <a:schemeClr val="tx1"/>
                </a:solidFill>
                <a:latin typeface="+mj-lt"/>
              </a:rPr>
              <a:t>and select </a:t>
            </a:r>
            <a:r>
              <a:rPr lang="en-US" b="1" dirty="0">
                <a:solidFill>
                  <a:schemeClr val="tx1"/>
                </a:solidFill>
                <a:latin typeface="+mj-lt"/>
              </a:rPr>
              <a:t>Analyze</a:t>
            </a:r>
            <a:r>
              <a:rPr lang="en-US" dirty="0">
                <a:solidFill>
                  <a:schemeClr val="tx1"/>
                </a:solidFill>
                <a:latin typeface="+mj-lt"/>
              </a:rPr>
              <a:t>. The Analyze box opens and allows you to view a quick summary of the data in the column.</a:t>
            </a:r>
          </a:p>
        </p:txBody>
      </p:sp>
      <p:pic>
        <p:nvPicPr>
          <p:cNvPr id="2" name="Image 1">
            <a:extLst>
              <a:ext uri="{FF2B5EF4-FFF2-40B4-BE49-F238E27FC236}">
                <a16:creationId xmlns:a16="http://schemas.microsoft.com/office/drawing/2014/main" id="{23A4B67B-A3D0-4D9D-8870-045583B85E9B}"/>
              </a:ext>
            </a:extLst>
          </p:cNvPr>
          <p:cNvPicPr>
            <a:picLocks noChangeAspect="1"/>
          </p:cNvPicPr>
          <p:nvPr/>
        </p:nvPicPr>
        <p:blipFill>
          <a:blip r:embed="rId3"/>
          <a:stretch>
            <a:fillRect/>
          </a:stretch>
        </p:blipFill>
        <p:spPr>
          <a:xfrm>
            <a:off x="755576" y="1844824"/>
            <a:ext cx="7415808" cy="3623284"/>
          </a:xfrm>
          <a:prstGeom prst="rect">
            <a:avLst/>
          </a:prstGeom>
        </p:spPr>
      </p:pic>
    </p:spTree>
    <p:extLst>
      <p:ext uri="{BB962C8B-B14F-4D97-AF65-F5344CB8AC3E}">
        <p14:creationId xmlns:p14="http://schemas.microsoft.com/office/powerpoint/2010/main" val="1568818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Prepare Data with a Visual Recipe (3/9)</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36</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solidFill>
                  <a:schemeClr val="tx1"/>
                </a:solidFill>
                <a:latin typeface="+mj-lt"/>
              </a:rPr>
              <a:t>Select White T-Shirt M and </a:t>
            </a:r>
            <a:r>
              <a:rPr lang="en-US" dirty="0" err="1">
                <a:solidFill>
                  <a:schemeClr val="tx1"/>
                </a:solidFill>
                <a:latin typeface="+mj-lt"/>
              </a:rPr>
              <a:t>Wh</a:t>
            </a:r>
            <a:r>
              <a:rPr lang="en-US" dirty="0">
                <a:solidFill>
                  <a:schemeClr val="tx1"/>
                </a:solidFill>
                <a:latin typeface="+mj-lt"/>
              </a:rPr>
              <a:t> </a:t>
            </a:r>
            <a:r>
              <a:rPr lang="en-US" dirty="0" err="1">
                <a:solidFill>
                  <a:schemeClr val="tx1"/>
                </a:solidFill>
                <a:latin typeface="+mj-lt"/>
              </a:rPr>
              <a:t>Tshirt</a:t>
            </a:r>
            <a:r>
              <a:rPr lang="en-US" dirty="0">
                <a:solidFill>
                  <a:schemeClr val="tx1"/>
                </a:solidFill>
                <a:latin typeface="+mj-lt"/>
              </a:rPr>
              <a:t> M, and from the “</a:t>
            </a:r>
            <a:r>
              <a:rPr lang="en-US" b="1" dirty="0">
                <a:solidFill>
                  <a:schemeClr val="tx1"/>
                </a:solidFill>
                <a:latin typeface="+mj-lt"/>
              </a:rPr>
              <a:t>Mass Actions</a:t>
            </a:r>
            <a:r>
              <a:rPr lang="en-US" dirty="0">
                <a:solidFill>
                  <a:schemeClr val="tx1"/>
                </a:solidFill>
                <a:latin typeface="+mj-lt"/>
              </a:rPr>
              <a:t>” dropdown choose </a:t>
            </a:r>
            <a:r>
              <a:rPr lang="en-US" b="1" dirty="0">
                <a:solidFill>
                  <a:schemeClr val="tx1"/>
                </a:solidFill>
                <a:latin typeface="+mj-lt"/>
              </a:rPr>
              <a:t>Merge selected</a:t>
            </a:r>
            <a:r>
              <a:rPr lang="en-US" dirty="0">
                <a:solidFill>
                  <a:schemeClr val="tx1"/>
                </a:solidFill>
                <a:latin typeface="+mj-lt"/>
              </a:rPr>
              <a:t>. Choose to replace the values with White T-shirt M and click </a:t>
            </a:r>
            <a:r>
              <a:rPr lang="en-US" b="1" dirty="0">
                <a:solidFill>
                  <a:schemeClr val="tx1"/>
                </a:solidFill>
                <a:latin typeface="+mj-lt"/>
              </a:rPr>
              <a:t>Merge</a:t>
            </a:r>
            <a:r>
              <a:rPr lang="en-US" dirty="0">
                <a:solidFill>
                  <a:schemeClr val="tx1"/>
                </a:solidFill>
                <a:latin typeface="+mj-lt"/>
              </a:rPr>
              <a:t>. Repeat this process for other categories as needed</a:t>
            </a:r>
          </a:p>
        </p:txBody>
      </p:sp>
      <p:pic>
        <p:nvPicPr>
          <p:cNvPr id="7" name="Image 6">
            <a:extLst>
              <a:ext uri="{FF2B5EF4-FFF2-40B4-BE49-F238E27FC236}">
                <a16:creationId xmlns:a16="http://schemas.microsoft.com/office/drawing/2014/main" id="{D6641E0A-DAD6-4E00-8DAB-EF8EFE7F811E}"/>
              </a:ext>
            </a:extLst>
          </p:cNvPr>
          <p:cNvPicPr>
            <a:picLocks noChangeAspect="1"/>
          </p:cNvPicPr>
          <p:nvPr/>
        </p:nvPicPr>
        <p:blipFill>
          <a:blip r:embed="rId3"/>
          <a:stretch>
            <a:fillRect/>
          </a:stretch>
        </p:blipFill>
        <p:spPr>
          <a:xfrm>
            <a:off x="1259632" y="1827436"/>
            <a:ext cx="6199966" cy="4012124"/>
          </a:xfrm>
          <a:prstGeom prst="rect">
            <a:avLst/>
          </a:prstGeom>
        </p:spPr>
      </p:pic>
    </p:spTree>
    <p:extLst>
      <p:ext uri="{BB962C8B-B14F-4D97-AF65-F5344CB8AC3E}">
        <p14:creationId xmlns:p14="http://schemas.microsoft.com/office/powerpoint/2010/main" val="3055400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Prepare Data with a Visual Recipe (4/9)</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37</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solidFill>
                  <a:schemeClr val="tx1"/>
                </a:solidFill>
                <a:latin typeface="+mj-lt"/>
              </a:rPr>
              <a:t>Close the Analyze dialog and see that a “Replace” step has been added to the Prepare script. You can create this step explicitly in the script, but the Analyze dialog provides a quick and intuitive shortcut to build the step</a:t>
            </a:r>
          </a:p>
        </p:txBody>
      </p:sp>
      <p:pic>
        <p:nvPicPr>
          <p:cNvPr id="8" name="Image 7">
            <a:extLst>
              <a:ext uri="{FF2B5EF4-FFF2-40B4-BE49-F238E27FC236}">
                <a16:creationId xmlns:a16="http://schemas.microsoft.com/office/drawing/2014/main" id="{6BC6C04E-B883-40F8-B555-5E78901CDE4A}"/>
              </a:ext>
            </a:extLst>
          </p:cNvPr>
          <p:cNvPicPr>
            <a:picLocks noChangeAspect="1"/>
          </p:cNvPicPr>
          <p:nvPr/>
        </p:nvPicPr>
        <p:blipFill>
          <a:blip r:embed="rId3"/>
          <a:stretch>
            <a:fillRect/>
          </a:stretch>
        </p:blipFill>
        <p:spPr>
          <a:xfrm>
            <a:off x="1547664" y="1772816"/>
            <a:ext cx="5663586" cy="4227682"/>
          </a:xfrm>
          <a:prstGeom prst="rect">
            <a:avLst/>
          </a:prstGeom>
        </p:spPr>
      </p:pic>
      <p:sp>
        <p:nvSpPr>
          <p:cNvPr id="9" name="Rectangle 8">
            <a:extLst>
              <a:ext uri="{FF2B5EF4-FFF2-40B4-BE49-F238E27FC236}">
                <a16:creationId xmlns:a16="http://schemas.microsoft.com/office/drawing/2014/main" id="{14582DCB-22F4-412A-AE19-479CBA554694}"/>
              </a:ext>
            </a:extLst>
          </p:cNvPr>
          <p:cNvSpPr/>
          <p:nvPr/>
        </p:nvSpPr>
        <p:spPr>
          <a:xfrm>
            <a:off x="1547664" y="1988840"/>
            <a:ext cx="1512168" cy="401165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Tree>
    <p:extLst>
      <p:ext uri="{BB962C8B-B14F-4D97-AF65-F5344CB8AC3E}">
        <p14:creationId xmlns:p14="http://schemas.microsoft.com/office/powerpoint/2010/main" val="1329641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Prepare Data with a Visual Recipe (5/9)</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38</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solidFill>
                  <a:schemeClr val="tx1"/>
                </a:solidFill>
                <a:latin typeface="+mj-lt"/>
              </a:rPr>
              <a:t>The i</a:t>
            </a:r>
            <a:r>
              <a:rPr lang="en-US" dirty="0">
                <a:latin typeface="+mj-lt"/>
              </a:rPr>
              <a:t>nput dates are unparsed and need to be processed if we want to use them. Open the column dropdown and select </a:t>
            </a:r>
            <a:r>
              <a:rPr lang="en-US" b="1" dirty="0">
                <a:latin typeface="+mj-lt"/>
              </a:rPr>
              <a:t>Parse date</a:t>
            </a:r>
            <a:r>
              <a:rPr lang="en-US" dirty="0">
                <a:latin typeface="+mj-lt"/>
              </a:rPr>
              <a:t>. The Smart Date dialog opens and shows the most likely formats for your dates. In our case, the dates appear to be in </a:t>
            </a:r>
            <a:r>
              <a:rPr lang="en-US" i="1" dirty="0" err="1">
                <a:latin typeface="+mj-lt"/>
              </a:rPr>
              <a:t>yyyy</a:t>
            </a:r>
            <a:r>
              <a:rPr lang="en-US" i="1" dirty="0">
                <a:latin typeface="+mj-lt"/>
              </a:rPr>
              <a:t>/MM/dd</a:t>
            </a:r>
            <a:r>
              <a:rPr lang="en-US" dirty="0">
                <a:latin typeface="+mj-lt"/>
              </a:rPr>
              <a:t> format. Select this format, click </a:t>
            </a:r>
            <a:r>
              <a:rPr lang="en-US" b="1" dirty="0">
                <a:latin typeface="+mj-lt"/>
              </a:rPr>
              <a:t>OK</a:t>
            </a:r>
            <a:r>
              <a:rPr lang="en-US" dirty="0">
                <a:latin typeface="+mj-lt"/>
              </a:rPr>
              <a:t> and a Parse date has been added to the Prepare Script and a new column </a:t>
            </a:r>
            <a:r>
              <a:rPr lang="en-US" i="1" dirty="0" err="1">
                <a:latin typeface="+mj-lt"/>
              </a:rPr>
              <a:t>order_date_parsed</a:t>
            </a:r>
            <a:r>
              <a:rPr lang="en-US" i="1" dirty="0">
                <a:latin typeface="+mj-lt"/>
              </a:rPr>
              <a:t> is created</a:t>
            </a:r>
            <a:r>
              <a:rPr lang="en-US" dirty="0">
                <a:latin typeface="+mj-lt"/>
              </a:rPr>
              <a:t>. Clear the output column text box in the script step, which has the effect of parsing dates in place.</a:t>
            </a:r>
            <a:endParaRPr lang="en-US" dirty="0">
              <a:solidFill>
                <a:schemeClr val="tx1"/>
              </a:solidFill>
              <a:latin typeface="+mj-lt"/>
            </a:endParaRPr>
          </a:p>
        </p:txBody>
      </p:sp>
      <p:pic>
        <p:nvPicPr>
          <p:cNvPr id="2" name="Image 1">
            <a:extLst>
              <a:ext uri="{FF2B5EF4-FFF2-40B4-BE49-F238E27FC236}">
                <a16:creationId xmlns:a16="http://schemas.microsoft.com/office/drawing/2014/main" id="{1CCABB45-9180-4EE6-8B68-E5DA463F6BFD}"/>
              </a:ext>
            </a:extLst>
          </p:cNvPr>
          <p:cNvPicPr>
            <a:picLocks noChangeAspect="1"/>
          </p:cNvPicPr>
          <p:nvPr/>
        </p:nvPicPr>
        <p:blipFill>
          <a:blip r:embed="rId3"/>
          <a:stretch>
            <a:fillRect/>
          </a:stretch>
        </p:blipFill>
        <p:spPr>
          <a:xfrm>
            <a:off x="1331640" y="2323084"/>
            <a:ext cx="6480720" cy="3539922"/>
          </a:xfrm>
          <a:prstGeom prst="rect">
            <a:avLst/>
          </a:prstGeom>
        </p:spPr>
      </p:pic>
    </p:spTree>
    <p:extLst>
      <p:ext uri="{BB962C8B-B14F-4D97-AF65-F5344CB8AC3E}">
        <p14:creationId xmlns:p14="http://schemas.microsoft.com/office/powerpoint/2010/main" val="2547259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Prepare Data with a Visual Recipe (6/9)</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39</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solidFill>
                  <a:schemeClr val="tx1"/>
                </a:solidFill>
                <a:latin typeface="+mj-lt"/>
              </a:rPr>
              <a:t>Let’s compute the value of each order</a:t>
            </a:r>
            <a:r>
              <a:rPr lang="en-US" dirty="0">
                <a:latin typeface="+mj-lt"/>
              </a:rPr>
              <a:t>. The </a:t>
            </a:r>
            <a:r>
              <a:rPr lang="en-US" i="1" dirty="0">
                <a:latin typeface="+mj-lt"/>
              </a:rPr>
              <a:t>orders </a:t>
            </a:r>
            <a:r>
              <a:rPr lang="en-US" dirty="0">
                <a:latin typeface="+mj-lt"/>
              </a:rPr>
              <a:t>dataset includes the number of t-shirt in each order and the price per t-shirt, but we want to know the total of each order so we can analyze it. We will use a Formula step.</a:t>
            </a:r>
          </a:p>
          <a:p>
            <a:pPr marL="823913" lvl="2" indent="-285750">
              <a:buFont typeface="Arial" panose="020B0604020202020204" pitchFamily="34" charset="0"/>
              <a:buChar char="•"/>
            </a:pPr>
            <a:r>
              <a:rPr lang="en-US" dirty="0">
                <a:solidFill>
                  <a:schemeClr val="tx1"/>
                </a:solidFill>
                <a:latin typeface="+mj-lt"/>
              </a:rPr>
              <a:t>Click on </a:t>
            </a:r>
            <a:r>
              <a:rPr lang="en-US" b="1" dirty="0">
                <a:solidFill>
                  <a:schemeClr val="tx1"/>
                </a:solidFill>
                <a:latin typeface="+mj-lt"/>
              </a:rPr>
              <a:t>+Add a New Step </a:t>
            </a:r>
            <a:r>
              <a:rPr lang="en-US" dirty="0">
                <a:solidFill>
                  <a:schemeClr val="tx1"/>
                </a:solidFill>
                <a:latin typeface="+mj-lt"/>
              </a:rPr>
              <a:t>button in the left bar</a:t>
            </a:r>
          </a:p>
          <a:p>
            <a:pPr marL="823913" lvl="2" indent="-285750">
              <a:buFont typeface="Arial" panose="020B0604020202020204" pitchFamily="34" charset="0"/>
              <a:buChar char="•"/>
            </a:pPr>
            <a:r>
              <a:rPr lang="en-US" dirty="0">
                <a:solidFill>
                  <a:schemeClr val="tx1"/>
                </a:solidFill>
                <a:latin typeface="+mj-lt"/>
              </a:rPr>
              <a:t>Select </a:t>
            </a:r>
            <a:r>
              <a:rPr lang="en-US" b="1" dirty="0">
                <a:solidFill>
                  <a:schemeClr val="tx1"/>
                </a:solidFill>
                <a:latin typeface="+mj-lt"/>
              </a:rPr>
              <a:t>Formula</a:t>
            </a:r>
          </a:p>
          <a:p>
            <a:pPr marL="823913" lvl="2" indent="-285750">
              <a:buFont typeface="Arial" panose="020B0604020202020204" pitchFamily="34" charset="0"/>
              <a:buChar char="•"/>
            </a:pPr>
            <a:endParaRPr lang="en-US" dirty="0">
              <a:solidFill>
                <a:schemeClr val="tx1"/>
              </a:solidFill>
            </a:endParaRPr>
          </a:p>
        </p:txBody>
      </p:sp>
      <p:pic>
        <p:nvPicPr>
          <p:cNvPr id="7" name="Image 6">
            <a:extLst>
              <a:ext uri="{FF2B5EF4-FFF2-40B4-BE49-F238E27FC236}">
                <a16:creationId xmlns:a16="http://schemas.microsoft.com/office/drawing/2014/main" id="{082B5AD1-490C-4077-9A0A-48C90B671C23}"/>
              </a:ext>
            </a:extLst>
          </p:cNvPr>
          <p:cNvPicPr>
            <a:picLocks noChangeAspect="1"/>
          </p:cNvPicPr>
          <p:nvPr/>
        </p:nvPicPr>
        <p:blipFill>
          <a:blip r:embed="rId3"/>
          <a:stretch>
            <a:fillRect/>
          </a:stretch>
        </p:blipFill>
        <p:spPr>
          <a:xfrm>
            <a:off x="1547664" y="2243450"/>
            <a:ext cx="4856088" cy="3596110"/>
          </a:xfrm>
          <a:prstGeom prst="rect">
            <a:avLst/>
          </a:prstGeom>
        </p:spPr>
      </p:pic>
      <p:cxnSp>
        <p:nvCxnSpPr>
          <p:cNvPr id="9" name="Connecteur droit avec flèche 8">
            <a:extLst>
              <a:ext uri="{FF2B5EF4-FFF2-40B4-BE49-F238E27FC236}">
                <a16:creationId xmlns:a16="http://schemas.microsoft.com/office/drawing/2014/main" id="{0762EB50-3B9D-4622-8597-5EF9056AD26B}"/>
              </a:ext>
            </a:extLst>
          </p:cNvPr>
          <p:cNvCxnSpPr>
            <a:cxnSpLocks/>
          </p:cNvCxnSpPr>
          <p:nvPr/>
        </p:nvCxnSpPr>
        <p:spPr>
          <a:xfrm flipH="1" flipV="1">
            <a:off x="2339752" y="3933493"/>
            <a:ext cx="72008" cy="216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3A15A6F2-1406-46B0-AFCB-D7222EFDD923}"/>
              </a:ext>
            </a:extLst>
          </p:cNvPr>
          <p:cNvCxnSpPr>
            <a:cxnSpLocks/>
          </p:cNvCxnSpPr>
          <p:nvPr/>
        </p:nvCxnSpPr>
        <p:spPr>
          <a:xfrm flipH="1">
            <a:off x="2843808" y="4725144"/>
            <a:ext cx="360040" cy="216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830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rPr lang="fr-FR" dirty="0"/>
              <a:t>Hadoop cluster</a:t>
            </a:r>
          </a:p>
        </p:txBody>
      </p:sp>
      <p:sp>
        <p:nvSpPr>
          <p:cNvPr id="2" name="Espace réservé de la date 1"/>
          <p:cNvSpPr>
            <a:spLocks noGrp="1"/>
          </p:cNvSpPr>
          <p:nvPr>
            <p:ph type="dt" sz="half" idx="10"/>
          </p:nvPr>
        </p:nvSpPr>
        <p:spPr/>
        <p:txBody>
          <a:bodyPr/>
          <a:lstStyle/>
          <a:p>
            <a:r>
              <a:rPr lang="en-GB" dirty="0"/>
              <a:t>|  23/09/2019  |</a:t>
            </a:r>
          </a:p>
        </p:txBody>
      </p:sp>
      <p:sp>
        <p:nvSpPr>
          <p:cNvPr id="3" name="Espace réservé du pied de page 2"/>
          <p:cNvSpPr>
            <a:spLocks noGrp="1"/>
          </p:cNvSpPr>
          <p:nvPr>
            <p:ph type="ftr" sz="quarter" idx="11"/>
          </p:nvPr>
        </p:nvSpPr>
        <p:spPr/>
        <p:txBody>
          <a:bodyPr/>
          <a:lstStyle/>
          <a:p>
            <a:r>
              <a:rPr lang="en-GB" dirty="0"/>
              <a:t>Dataiku DSS</a:t>
            </a:r>
          </a:p>
        </p:txBody>
      </p:sp>
      <p:sp>
        <p:nvSpPr>
          <p:cNvPr id="4" name="Espace réservé du numéro de diapositive 3"/>
          <p:cNvSpPr>
            <a:spLocks noGrp="1"/>
          </p:cNvSpPr>
          <p:nvPr>
            <p:ph type="sldNum" sz="quarter" idx="12"/>
          </p:nvPr>
        </p:nvSpPr>
        <p:spPr/>
        <p:txBody>
          <a:bodyPr/>
          <a:lstStyle/>
          <a:p>
            <a:fld id="{276219AF-F5ED-455B-A512-B03AB3602319}" type="slidenum">
              <a:rPr lang="en-GB" smtClean="0"/>
              <a:pPr/>
              <a:t>4</a:t>
            </a:fld>
            <a:endParaRPr lang="en-GB" dirty="0"/>
          </a:p>
        </p:txBody>
      </p:sp>
      <p:pic>
        <p:nvPicPr>
          <p:cNvPr id="120" name="Image 119">
            <a:extLst>
              <a:ext uri="{FF2B5EF4-FFF2-40B4-BE49-F238E27FC236}">
                <a16:creationId xmlns:a16="http://schemas.microsoft.com/office/drawing/2014/main" id="{84B7DD04-C19D-450F-9F6F-3E817FB73A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2083" y="2090158"/>
            <a:ext cx="427999" cy="427999"/>
          </a:xfrm>
          <a:prstGeom prst="rect">
            <a:avLst/>
          </a:prstGeom>
        </p:spPr>
      </p:pic>
      <p:pic>
        <p:nvPicPr>
          <p:cNvPr id="121" name="Image 120">
            <a:extLst>
              <a:ext uri="{FF2B5EF4-FFF2-40B4-BE49-F238E27FC236}">
                <a16:creationId xmlns:a16="http://schemas.microsoft.com/office/drawing/2014/main" id="{83336D99-74EB-433B-8F62-96D1CB8396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7092" y="3299777"/>
            <a:ext cx="435376" cy="435376"/>
          </a:xfrm>
          <a:prstGeom prst="rect">
            <a:avLst/>
          </a:prstGeom>
        </p:spPr>
      </p:pic>
      <p:pic>
        <p:nvPicPr>
          <p:cNvPr id="122" name="Image 121">
            <a:extLst>
              <a:ext uri="{FF2B5EF4-FFF2-40B4-BE49-F238E27FC236}">
                <a16:creationId xmlns:a16="http://schemas.microsoft.com/office/drawing/2014/main" id="{F8167DE6-88AE-4DF3-A3B5-6922D925C8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1925" y="3299777"/>
            <a:ext cx="435376" cy="435376"/>
          </a:xfrm>
          <a:prstGeom prst="rect">
            <a:avLst/>
          </a:prstGeom>
        </p:spPr>
      </p:pic>
      <p:pic>
        <p:nvPicPr>
          <p:cNvPr id="123" name="Image 122">
            <a:extLst>
              <a:ext uri="{FF2B5EF4-FFF2-40B4-BE49-F238E27FC236}">
                <a16:creationId xmlns:a16="http://schemas.microsoft.com/office/drawing/2014/main" id="{D5FA56CA-089E-47BF-A17B-44086F17F1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6759" y="3299777"/>
            <a:ext cx="435376" cy="435376"/>
          </a:xfrm>
          <a:prstGeom prst="rect">
            <a:avLst/>
          </a:prstGeom>
        </p:spPr>
      </p:pic>
      <p:pic>
        <p:nvPicPr>
          <p:cNvPr id="124" name="Image 123">
            <a:extLst>
              <a:ext uri="{FF2B5EF4-FFF2-40B4-BE49-F238E27FC236}">
                <a16:creationId xmlns:a16="http://schemas.microsoft.com/office/drawing/2014/main" id="{F6B984B5-E5C7-411D-83DB-A78561357A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159" y="4550581"/>
            <a:ext cx="442748" cy="442748"/>
          </a:xfrm>
          <a:prstGeom prst="rect">
            <a:avLst/>
          </a:prstGeom>
        </p:spPr>
      </p:pic>
      <p:pic>
        <p:nvPicPr>
          <p:cNvPr id="125" name="Image 124">
            <a:extLst>
              <a:ext uri="{FF2B5EF4-FFF2-40B4-BE49-F238E27FC236}">
                <a16:creationId xmlns:a16="http://schemas.microsoft.com/office/drawing/2014/main" id="{22D48BAE-39B9-4E7F-B225-3C0DC959CD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5004" y="4550581"/>
            <a:ext cx="442748" cy="442748"/>
          </a:xfrm>
          <a:prstGeom prst="rect">
            <a:avLst/>
          </a:prstGeom>
        </p:spPr>
      </p:pic>
      <p:pic>
        <p:nvPicPr>
          <p:cNvPr id="126" name="Image 125">
            <a:extLst>
              <a:ext uri="{FF2B5EF4-FFF2-40B4-BE49-F238E27FC236}">
                <a16:creationId xmlns:a16="http://schemas.microsoft.com/office/drawing/2014/main" id="{574F9BED-8511-47AD-969B-D61404B0E5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6850" y="4550581"/>
            <a:ext cx="442748" cy="442748"/>
          </a:xfrm>
          <a:prstGeom prst="rect">
            <a:avLst/>
          </a:prstGeom>
        </p:spPr>
      </p:pic>
      <p:pic>
        <p:nvPicPr>
          <p:cNvPr id="127" name="Image 126">
            <a:extLst>
              <a:ext uri="{FF2B5EF4-FFF2-40B4-BE49-F238E27FC236}">
                <a16:creationId xmlns:a16="http://schemas.microsoft.com/office/drawing/2014/main" id="{6F5FC786-D3D0-4CB5-830B-1203B5459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244" y="4550581"/>
            <a:ext cx="442748" cy="442748"/>
          </a:xfrm>
          <a:prstGeom prst="rect">
            <a:avLst/>
          </a:prstGeom>
        </p:spPr>
      </p:pic>
      <p:pic>
        <p:nvPicPr>
          <p:cNvPr id="128" name="Image 127">
            <a:extLst>
              <a:ext uri="{FF2B5EF4-FFF2-40B4-BE49-F238E27FC236}">
                <a16:creationId xmlns:a16="http://schemas.microsoft.com/office/drawing/2014/main" id="{92939D9E-ADD0-470A-A12D-C6B2CE889B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2047" y="4550581"/>
            <a:ext cx="442748" cy="442748"/>
          </a:xfrm>
          <a:prstGeom prst="rect">
            <a:avLst/>
          </a:prstGeom>
        </p:spPr>
      </p:pic>
      <p:pic>
        <p:nvPicPr>
          <p:cNvPr id="129" name="Image 128">
            <a:extLst>
              <a:ext uri="{FF2B5EF4-FFF2-40B4-BE49-F238E27FC236}">
                <a16:creationId xmlns:a16="http://schemas.microsoft.com/office/drawing/2014/main" id="{EEB8B1A3-5AC1-4CFE-8947-2C35FFA889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907" y="5362516"/>
            <a:ext cx="442748" cy="442748"/>
          </a:xfrm>
          <a:prstGeom prst="rect">
            <a:avLst/>
          </a:prstGeom>
        </p:spPr>
      </p:pic>
      <p:pic>
        <p:nvPicPr>
          <p:cNvPr id="130" name="Image 129">
            <a:extLst>
              <a:ext uri="{FF2B5EF4-FFF2-40B4-BE49-F238E27FC236}">
                <a16:creationId xmlns:a16="http://schemas.microsoft.com/office/drawing/2014/main" id="{BA169CA7-C23C-45F7-A552-D8BF887E4F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5752" y="5362516"/>
            <a:ext cx="442748" cy="442748"/>
          </a:xfrm>
          <a:prstGeom prst="rect">
            <a:avLst/>
          </a:prstGeom>
        </p:spPr>
      </p:pic>
      <p:pic>
        <p:nvPicPr>
          <p:cNvPr id="131" name="Image 130">
            <a:extLst>
              <a:ext uri="{FF2B5EF4-FFF2-40B4-BE49-F238E27FC236}">
                <a16:creationId xmlns:a16="http://schemas.microsoft.com/office/drawing/2014/main" id="{0434E0FA-BA8F-4097-BBEE-F301457B31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7598" y="5362516"/>
            <a:ext cx="442748" cy="442748"/>
          </a:xfrm>
          <a:prstGeom prst="rect">
            <a:avLst/>
          </a:prstGeom>
        </p:spPr>
      </p:pic>
      <p:pic>
        <p:nvPicPr>
          <p:cNvPr id="132" name="Image 131">
            <a:extLst>
              <a:ext uri="{FF2B5EF4-FFF2-40B4-BE49-F238E27FC236}">
                <a16:creationId xmlns:a16="http://schemas.microsoft.com/office/drawing/2014/main" id="{7EA2480D-1F75-43C3-AB44-A74E0AD784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2795" y="5362516"/>
            <a:ext cx="442748" cy="442748"/>
          </a:xfrm>
          <a:prstGeom prst="rect">
            <a:avLst/>
          </a:prstGeom>
        </p:spPr>
      </p:pic>
      <p:cxnSp>
        <p:nvCxnSpPr>
          <p:cNvPr id="133" name="Connecteur en angle 11">
            <a:extLst>
              <a:ext uri="{FF2B5EF4-FFF2-40B4-BE49-F238E27FC236}">
                <a16:creationId xmlns:a16="http://schemas.microsoft.com/office/drawing/2014/main" id="{729DD746-C688-4AEE-9451-2C2DB1817048}"/>
              </a:ext>
            </a:extLst>
          </p:cNvPr>
          <p:cNvCxnSpPr>
            <a:stCxn id="120" idx="2"/>
            <a:endCxn id="121" idx="0"/>
          </p:cNvCxnSpPr>
          <p:nvPr/>
        </p:nvCxnSpPr>
        <p:spPr>
          <a:xfrm rot="5400000">
            <a:off x="1504622" y="2408316"/>
            <a:ext cx="781620" cy="1001303"/>
          </a:xfrm>
          <a:prstGeom prst="bentConnector3">
            <a:avLst/>
          </a:prstGeom>
          <a:noFill/>
          <a:ln w="9525" cap="flat" cmpd="sng" algn="ctr">
            <a:solidFill>
              <a:srgbClr val="7F7F7F">
                <a:shade val="95000"/>
                <a:satMod val="105000"/>
              </a:srgbClr>
            </a:solidFill>
            <a:prstDash val="solid"/>
            <a:tailEnd type="triangle"/>
          </a:ln>
          <a:effectLst/>
        </p:spPr>
      </p:cxnSp>
      <p:cxnSp>
        <p:nvCxnSpPr>
          <p:cNvPr id="134" name="Connecteur en angle 35">
            <a:extLst>
              <a:ext uri="{FF2B5EF4-FFF2-40B4-BE49-F238E27FC236}">
                <a16:creationId xmlns:a16="http://schemas.microsoft.com/office/drawing/2014/main" id="{F8006835-FD88-4AA3-A86A-F4866E3C1D98}"/>
              </a:ext>
            </a:extLst>
          </p:cNvPr>
          <p:cNvCxnSpPr>
            <a:stCxn id="120" idx="2"/>
            <a:endCxn id="122" idx="0"/>
          </p:cNvCxnSpPr>
          <p:nvPr/>
        </p:nvCxnSpPr>
        <p:spPr>
          <a:xfrm rot="5400000">
            <a:off x="2005273" y="2908967"/>
            <a:ext cx="781620" cy="0"/>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35" name="Connecteur en angle 36">
            <a:extLst>
              <a:ext uri="{FF2B5EF4-FFF2-40B4-BE49-F238E27FC236}">
                <a16:creationId xmlns:a16="http://schemas.microsoft.com/office/drawing/2014/main" id="{415E746B-B9F7-4759-AD00-14E54DAEE0F1}"/>
              </a:ext>
            </a:extLst>
          </p:cNvPr>
          <p:cNvCxnSpPr>
            <a:stCxn id="120" idx="2"/>
            <a:endCxn id="123" idx="0"/>
          </p:cNvCxnSpPr>
          <p:nvPr/>
        </p:nvCxnSpPr>
        <p:spPr>
          <a:xfrm rot="16200000" flipH="1">
            <a:off x="2499455" y="2414785"/>
            <a:ext cx="781620" cy="988364"/>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36" name="Connecteur en angle 45">
            <a:extLst>
              <a:ext uri="{FF2B5EF4-FFF2-40B4-BE49-F238E27FC236}">
                <a16:creationId xmlns:a16="http://schemas.microsoft.com/office/drawing/2014/main" id="{F5479AF2-B722-40F0-BC4A-5A0DE4FA5327}"/>
              </a:ext>
            </a:extLst>
          </p:cNvPr>
          <p:cNvCxnSpPr>
            <a:stCxn id="121" idx="2"/>
            <a:endCxn id="124" idx="0"/>
          </p:cNvCxnSpPr>
          <p:nvPr/>
        </p:nvCxnSpPr>
        <p:spPr>
          <a:xfrm rot="5400000">
            <a:off x="541943" y="3697744"/>
            <a:ext cx="815428" cy="890247"/>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37" name="Connecteur en angle 48">
            <a:extLst>
              <a:ext uri="{FF2B5EF4-FFF2-40B4-BE49-F238E27FC236}">
                <a16:creationId xmlns:a16="http://schemas.microsoft.com/office/drawing/2014/main" id="{2536A999-FED2-4C78-AF7F-D2F16E81B201}"/>
              </a:ext>
            </a:extLst>
          </p:cNvPr>
          <p:cNvCxnSpPr>
            <a:stCxn id="122" idx="2"/>
            <a:endCxn id="125" idx="0"/>
          </p:cNvCxnSpPr>
          <p:nvPr/>
        </p:nvCxnSpPr>
        <p:spPr>
          <a:xfrm rot="5400000">
            <a:off x="1510282" y="3671250"/>
            <a:ext cx="815428" cy="943235"/>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38" name="Connecteur en angle 54">
            <a:extLst>
              <a:ext uri="{FF2B5EF4-FFF2-40B4-BE49-F238E27FC236}">
                <a16:creationId xmlns:a16="http://schemas.microsoft.com/office/drawing/2014/main" id="{B0ED511E-69CD-4293-8730-E3ED07828271}"/>
              </a:ext>
            </a:extLst>
          </p:cNvPr>
          <p:cNvCxnSpPr>
            <a:stCxn id="122" idx="2"/>
            <a:endCxn id="124" idx="0"/>
          </p:cNvCxnSpPr>
          <p:nvPr/>
        </p:nvCxnSpPr>
        <p:spPr>
          <a:xfrm rot="5400000">
            <a:off x="1039359" y="3200327"/>
            <a:ext cx="815428" cy="1885080"/>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39" name="Connecteur en angle 57">
            <a:extLst>
              <a:ext uri="{FF2B5EF4-FFF2-40B4-BE49-F238E27FC236}">
                <a16:creationId xmlns:a16="http://schemas.microsoft.com/office/drawing/2014/main" id="{C1CD5E1A-6EF1-47CC-A1C3-5B3C12D4ED15}"/>
              </a:ext>
            </a:extLst>
          </p:cNvPr>
          <p:cNvCxnSpPr>
            <a:stCxn id="122" idx="2"/>
            <a:endCxn id="126" idx="0"/>
          </p:cNvCxnSpPr>
          <p:nvPr/>
        </p:nvCxnSpPr>
        <p:spPr>
          <a:xfrm rot="5400000">
            <a:off x="1981205" y="4142173"/>
            <a:ext cx="815428" cy="1389"/>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40" name="Connecteur en angle 60">
            <a:extLst>
              <a:ext uri="{FF2B5EF4-FFF2-40B4-BE49-F238E27FC236}">
                <a16:creationId xmlns:a16="http://schemas.microsoft.com/office/drawing/2014/main" id="{9B658D61-6415-4D5B-BA24-1AD4894EE08E}"/>
              </a:ext>
            </a:extLst>
          </p:cNvPr>
          <p:cNvCxnSpPr>
            <a:stCxn id="122" idx="2"/>
            <a:endCxn id="128" idx="0"/>
          </p:cNvCxnSpPr>
          <p:nvPr/>
        </p:nvCxnSpPr>
        <p:spPr>
          <a:xfrm rot="16200000" flipH="1">
            <a:off x="2453803" y="3670963"/>
            <a:ext cx="815428" cy="943808"/>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41" name="Connecteur en angle 63">
            <a:extLst>
              <a:ext uri="{FF2B5EF4-FFF2-40B4-BE49-F238E27FC236}">
                <a16:creationId xmlns:a16="http://schemas.microsoft.com/office/drawing/2014/main" id="{9FD08B5A-717E-4D2F-9ED8-7037D90BC6B1}"/>
              </a:ext>
            </a:extLst>
          </p:cNvPr>
          <p:cNvCxnSpPr>
            <a:stCxn id="123" idx="2"/>
            <a:endCxn id="127" idx="0"/>
          </p:cNvCxnSpPr>
          <p:nvPr/>
        </p:nvCxnSpPr>
        <p:spPr>
          <a:xfrm rot="16200000" flipH="1">
            <a:off x="3423818" y="3695781"/>
            <a:ext cx="815428" cy="894171"/>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42" name="Connecteur en angle 67">
            <a:extLst>
              <a:ext uri="{FF2B5EF4-FFF2-40B4-BE49-F238E27FC236}">
                <a16:creationId xmlns:a16="http://schemas.microsoft.com/office/drawing/2014/main" id="{1D8C8AE7-7503-4156-96BF-91C940763C6C}"/>
              </a:ext>
            </a:extLst>
          </p:cNvPr>
          <p:cNvCxnSpPr>
            <a:stCxn id="122" idx="2"/>
            <a:endCxn id="127" idx="0"/>
          </p:cNvCxnSpPr>
          <p:nvPr/>
        </p:nvCxnSpPr>
        <p:spPr>
          <a:xfrm rot="16200000" flipH="1">
            <a:off x="2926401" y="3198364"/>
            <a:ext cx="815428" cy="1889005"/>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43" name="Connecteur en angle 70">
            <a:extLst>
              <a:ext uri="{FF2B5EF4-FFF2-40B4-BE49-F238E27FC236}">
                <a16:creationId xmlns:a16="http://schemas.microsoft.com/office/drawing/2014/main" id="{6616CFC7-8E8D-4E89-8B89-61E3FDBE6985}"/>
              </a:ext>
            </a:extLst>
          </p:cNvPr>
          <p:cNvCxnSpPr>
            <a:cxnSpLocks/>
            <a:endCxn id="132" idx="0"/>
          </p:cNvCxnSpPr>
          <p:nvPr/>
        </p:nvCxnSpPr>
        <p:spPr>
          <a:xfrm rot="16200000" flipH="1">
            <a:off x="3184938" y="4752691"/>
            <a:ext cx="1219650" cy="0"/>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44" name="Connecteur en angle 74">
            <a:extLst>
              <a:ext uri="{FF2B5EF4-FFF2-40B4-BE49-F238E27FC236}">
                <a16:creationId xmlns:a16="http://schemas.microsoft.com/office/drawing/2014/main" id="{611336F8-ACDB-4F20-A1E7-A37458E8DB2A}"/>
              </a:ext>
            </a:extLst>
          </p:cNvPr>
          <p:cNvCxnSpPr>
            <a:cxnSpLocks/>
            <a:endCxn id="131" idx="0"/>
          </p:cNvCxnSpPr>
          <p:nvPr/>
        </p:nvCxnSpPr>
        <p:spPr>
          <a:xfrm rot="5400000">
            <a:off x="2260334" y="4763876"/>
            <a:ext cx="1197278" cy="2"/>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45" name="Connecteur en angle 75">
            <a:extLst>
              <a:ext uri="{FF2B5EF4-FFF2-40B4-BE49-F238E27FC236}">
                <a16:creationId xmlns:a16="http://schemas.microsoft.com/office/drawing/2014/main" id="{9308545D-8DB4-4E7B-9FD4-B82508167231}"/>
              </a:ext>
            </a:extLst>
          </p:cNvPr>
          <p:cNvCxnSpPr>
            <a:cxnSpLocks/>
            <a:endCxn id="130" idx="0"/>
          </p:cNvCxnSpPr>
          <p:nvPr/>
        </p:nvCxnSpPr>
        <p:spPr>
          <a:xfrm rot="5400000">
            <a:off x="1307302" y="4752690"/>
            <a:ext cx="1219651" cy="1"/>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cxnSp>
        <p:nvCxnSpPr>
          <p:cNvPr id="146" name="Connecteur en angle 76">
            <a:extLst>
              <a:ext uri="{FF2B5EF4-FFF2-40B4-BE49-F238E27FC236}">
                <a16:creationId xmlns:a16="http://schemas.microsoft.com/office/drawing/2014/main" id="{59B7BD1F-58B9-4977-A34F-B4AFBE8F15F5}"/>
              </a:ext>
            </a:extLst>
          </p:cNvPr>
          <p:cNvCxnSpPr>
            <a:cxnSpLocks/>
            <a:endCxn id="129" idx="0"/>
          </p:cNvCxnSpPr>
          <p:nvPr/>
        </p:nvCxnSpPr>
        <p:spPr>
          <a:xfrm rot="5400000">
            <a:off x="376643" y="4763876"/>
            <a:ext cx="1197279" cy="1"/>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sp>
        <p:nvSpPr>
          <p:cNvPr id="147" name="Rectangle 146">
            <a:extLst>
              <a:ext uri="{FF2B5EF4-FFF2-40B4-BE49-F238E27FC236}">
                <a16:creationId xmlns:a16="http://schemas.microsoft.com/office/drawing/2014/main" id="{1103739C-9372-4D21-BD50-A23C80F86343}"/>
              </a:ext>
            </a:extLst>
          </p:cNvPr>
          <p:cNvSpPr/>
          <p:nvPr/>
        </p:nvSpPr>
        <p:spPr>
          <a:xfrm>
            <a:off x="4963033" y="1619503"/>
            <a:ext cx="3904356" cy="4185761"/>
          </a:xfrm>
          <a:prstGeom prst="rect">
            <a:avLst/>
          </a:prstGeom>
        </p:spPr>
        <p:txBody>
          <a:bodyPr wrap="square">
            <a:spAutoFit/>
          </a:bodyPr>
          <a:lstStyle/>
          <a:p>
            <a:pPr defTabSz="457200" fontAlgn="base">
              <a:spcBef>
                <a:spcPts val="1000"/>
              </a:spcBef>
              <a:spcAft>
                <a:spcPct val="0"/>
              </a:spcAft>
              <a:buClr>
                <a:srgbClr val="D6242C"/>
              </a:buClr>
            </a:pPr>
            <a:r>
              <a:rPr lang="fr-FR" sz="1600" dirty="0">
                <a:solidFill>
                  <a:srgbClr val="FFFFFF">
                    <a:lumMod val="25000"/>
                  </a:srgbClr>
                </a:solidFill>
                <a:latin typeface="Arial Narrow" panose="020B0606020202030204" pitchFamily="34" charset="0"/>
                <a:cs typeface="Arial" charset="0"/>
              </a:rPr>
              <a:t>A cluster </a:t>
            </a:r>
            <a:r>
              <a:rPr lang="fr-FR" sz="1600" dirty="0" err="1">
                <a:solidFill>
                  <a:srgbClr val="FFFFFF">
                    <a:lumMod val="25000"/>
                  </a:srgbClr>
                </a:solidFill>
                <a:latin typeface="Arial Narrow" panose="020B0606020202030204" pitchFamily="34" charset="0"/>
                <a:cs typeface="Arial" charset="0"/>
              </a:rPr>
              <a:t>is</a:t>
            </a:r>
            <a:r>
              <a:rPr lang="fr-FR" sz="1600" dirty="0">
                <a:solidFill>
                  <a:srgbClr val="FFFFFF">
                    <a:lumMod val="25000"/>
                  </a:srgbClr>
                </a:solidFill>
                <a:latin typeface="Arial Narrow" panose="020B0606020202030204" pitchFamily="34" charset="0"/>
                <a:cs typeface="Arial" charset="0"/>
              </a:rPr>
              <a:t> made of </a:t>
            </a:r>
            <a:r>
              <a:rPr lang="fr-FR" sz="1600" dirty="0" err="1">
                <a:solidFill>
                  <a:srgbClr val="FFFFFF">
                    <a:lumMod val="25000"/>
                  </a:srgbClr>
                </a:solidFill>
                <a:latin typeface="Arial Narrow" panose="020B0606020202030204" pitchFamily="34" charset="0"/>
                <a:cs typeface="Arial" charset="0"/>
              </a:rPr>
              <a:t>several</a:t>
            </a:r>
            <a:r>
              <a:rPr lang="fr-FR" sz="1600" dirty="0">
                <a:solidFill>
                  <a:srgbClr val="FFFFFF">
                    <a:lumMod val="25000"/>
                  </a:srgbClr>
                </a:solidFill>
                <a:latin typeface="Arial Narrow" panose="020B0606020202030204" pitchFamily="34" charset="0"/>
                <a:cs typeface="Arial" charset="0"/>
              </a:rPr>
              <a:t> </a:t>
            </a:r>
            <a:r>
              <a:rPr lang="fr-FR" sz="1600" dirty="0" err="1">
                <a:solidFill>
                  <a:srgbClr val="FFFFFF">
                    <a:lumMod val="25000"/>
                  </a:srgbClr>
                </a:solidFill>
                <a:latin typeface="Arial Narrow" panose="020B0606020202030204" pitchFamily="34" charset="0"/>
                <a:cs typeface="Arial" charset="0"/>
              </a:rPr>
              <a:t>kind</a:t>
            </a:r>
            <a:r>
              <a:rPr lang="fr-FR" sz="1600" dirty="0">
                <a:solidFill>
                  <a:srgbClr val="FFFFFF">
                    <a:lumMod val="25000"/>
                  </a:srgbClr>
                </a:solidFill>
                <a:latin typeface="Arial Narrow" panose="020B0606020202030204" pitchFamily="34" charset="0"/>
                <a:cs typeface="Arial" charset="0"/>
              </a:rPr>
              <a:t> of </a:t>
            </a:r>
            <a:r>
              <a:rPr lang="fr-FR" sz="1600" b="1" dirty="0" err="1">
                <a:solidFill>
                  <a:srgbClr val="64A05A"/>
                </a:solidFill>
                <a:latin typeface="Arial Narrow" panose="020B0606020202030204" pitchFamily="34" charset="0"/>
                <a:cs typeface="Arial" charset="0"/>
              </a:rPr>
              <a:t>nodes</a:t>
            </a:r>
            <a:r>
              <a:rPr lang="fr-FR" sz="1600" dirty="0">
                <a:solidFill>
                  <a:srgbClr val="FFFFFF">
                    <a:lumMod val="25000"/>
                  </a:srgbClr>
                </a:solidFill>
                <a:latin typeface="Arial Narrow" panose="020B0606020202030204" pitchFamily="34" charset="0"/>
                <a:cs typeface="Arial" charset="0"/>
              </a:rPr>
              <a:t>, </a:t>
            </a:r>
            <a:r>
              <a:rPr lang="fr-FR" sz="1600" dirty="0" err="1">
                <a:solidFill>
                  <a:srgbClr val="FFFFFF">
                    <a:lumMod val="25000"/>
                  </a:srgbClr>
                </a:solidFill>
                <a:latin typeface="Arial Narrow" panose="020B0606020202030204" pitchFamily="34" charset="0"/>
                <a:cs typeface="Arial" charset="0"/>
              </a:rPr>
              <a:t>each</a:t>
            </a:r>
            <a:r>
              <a:rPr lang="fr-FR" sz="1600" dirty="0">
                <a:solidFill>
                  <a:srgbClr val="FFFFFF">
                    <a:lumMod val="25000"/>
                  </a:srgbClr>
                </a:solidFill>
                <a:latin typeface="Arial Narrow" panose="020B0606020202030204" pitchFamily="34" charset="0"/>
                <a:cs typeface="Arial" charset="0"/>
              </a:rPr>
              <a:t> of </a:t>
            </a:r>
            <a:r>
              <a:rPr lang="fr-FR" sz="1600" dirty="0" err="1">
                <a:solidFill>
                  <a:srgbClr val="FFFFFF">
                    <a:lumMod val="25000"/>
                  </a:srgbClr>
                </a:solidFill>
                <a:latin typeface="Arial Narrow" panose="020B0606020202030204" pitchFamily="34" charset="0"/>
                <a:cs typeface="Arial" charset="0"/>
              </a:rPr>
              <a:t>them</a:t>
            </a:r>
            <a:r>
              <a:rPr lang="fr-FR" sz="1600" dirty="0">
                <a:solidFill>
                  <a:srgbClr val="FFFFFF">
                    <a:lumMod val="25000"/>
                  </a:srgbClr>
                </a:solidFill>
                <a:latin typeface="Arial Narrow" panose="020B0606020202030204" pitchFamily="34" charset="0"/>
                <a:cs typeface="Arial" charset="0"/>
              </a:rPr>
              <a:t> set up </a:t>
            </a:r>
            <a:r>
              <a:rPr lang="fr-FR" sz="1600" dirty="0" err="1">
                <a:solidFill>
                  <a:srgbClr val="FFFFFF">
                    <a:lumMod val="25000"/>
                  </a:srgbClr>
                </a:solidFill>
                <a:latin typeface="Arial Narrow" panose="020B0606020202030204" pitchFamily="34" charset="0"/>
                <a:cs typeface="Arial" charset="0"/>
              </a:rPr>
              <a:t>with</a:t>
            </a:r>
            <a:r>
              <a:rPr lang="fr-FR" sz="1600" dirty="0">
                <a:solidFill>
                  <a:srgbClr val="FFFFFF">
                    <a:lumMod val="25000"/>
                  </a:srgbClr>
                </a:solidFill>
                <a:latin typeface="Arial Narrow" panose="020B0606020202030204" pitchFamily="34" charset="0"/>
                <a:cs typeface="Arial" charset="0"/>
              </a:rPr>
              <a:t> a Hadoop distribution :</a:t>
            </a:r>
          </a:p>
          <a:p>
            <a:pPr defTabSz="457200" fontAlgn="base">
              <a:spcBef>
                <a:spcPts val="1000"/>
              </a:spcBef>
              <a:spcAft>
                <a:spcPct val="0"/>
              </a:spcAft>
              <a:buClr>
                <a:srgbClr val="D6242C"/>
              </a:buClr>
            </a:pPr>
            <a:endParaRPr lang="fr-FR" sz="1600" dirty="0">
              <a:solidFill>
                <a:srgbClr val="FFFFFF">
                  <a:lumMod val="25000"/>
                </a:srgbClr>
              </a:solidFill>
              <a:latin typeface="Arial Narrow" panose="020B0606020202030204" pitchFamily="34" charset="0"/>
              <a:cs typeface="Arial" charset="0"/>
            </a:endParaRPr>
          </a:p>
          <a:p>
            <a:pPr lvl="2" defTabSz="457200" fontAlgn="base">
              <a:spcBef>
                <a:spcPts val="1000"/>
              </a:spcBef>
              <a:spcAft>
                <a:spcPct val="0"/>
              </a:spcAft>
              <a:buClr>
                <a:srgbClr val="D6242C"/>
              </a:buClr>
            </a:pPr>
            <a:r>
              <a:rPr lang="fr-FR" sz="1400" dirty="0">
                <a:solidFill>
                  <a:srgbClr val="FFFFFF">
                    <a:lumMod val="25000"/>
                  </a:srgbClr>
                </a:solidFill>
                <a:latin typeface="Arial Narrow" panose="020B0606020202030204" pitchFamily="34" charset="0"/>
                <a:cs typeface="Arial" charset="0"/>
              </a:rPr>
              <a:t>The </a:t>
            </a:r>
            <a:r>
              <a:rPr lang="fr-FR" sz="1400" b="1" dirty="0">
                <a:solidFill>
                  <a:srgbClr val="64A05A"/>
                </a:solidFill>
                <a:latin typeface="Arial Narrow" panose="020B0606020202030204" pitchFamily="34" charset="0"/>
                <a:cs typeface="Arial" charset="0"/>
              </a:rPr>
              <a:t>Edge Node </a:t>
            </a:r>
            <a:r>
              <a:rPr lang="fr-FR" sz="1400" dirty="0" err="1">
                <a:solidFill>
                  <a:srgbClr val="FFFFFF">
                    <a:lumMod val="25000"/>
                  </a:srgbClr>
                </a:solidFill>
                <a:latin typeface="Arial Narrow" panose="020B0606020202030204" pitchFamily="34" charset="0"/>
                <a:cs typeface="Arial" charset="0"/>
              </a:rPr>
              <a:t>is</a:t>
            </a:r>
            <a:r>
              <a:rPr lang="fr-FR" sz="1400" dirty="0">
                <a:solidFill>
                  <a:srgbClr val="FFFFFF">
                    <a:lumMod val="25000"/>
                  </a:srgbClr>
                </a:solidFill>
                <a:latin typeface="Arial Narrow" panose="020B0606020202030204" pitchFamily="34" charset="0"/>
                <a:cs typeface="Arial" charset="0"/>
              </a:rPr>
              <a:t> the </a:t>
            </a:r>
            <a:r>
              <a:rPr lang="fr-FR" sz="1400" dirty="0" err="1">
                <a:solidFill>
                  <a:srgbClr val="FFFFFF">
                    <a:lumMod val="25000"/>
                  </a:srgbClr>
                </a:solidFill>
                <a:latin typeface="Arial Narrow" panose="020B0606020202030204" pitchFamily="34" charset="0"/>
                <a:cs typeface="Arial" charset="0"/>
              </a:rPr>
              <a:t>link</a:t>
            </a:r>
            <a:r>
              <a:rPr lang="fr-FR" sz="1400" dirty="0">
                <a:solidFill>
                  <a:srgbClr val="FFFFFF">
                    <a:lumMod val="25000"/>
                  </a:srgbClr>
                </a:solidFill>
                <a:latin typeface="Arial Narrow" panose="020B0606020202030204" pitchFamily="34" charset="0"/>
                <a:cs typeface="Arial" charset="0"/>
              </a:rPr>
              <a:t> </a:t>
            </a:r>
            <a:r>
              <a:rPr lang="fr-FR" sz="1400" dirty="0" err="1">
                <a:solidFill>
                  <a:srgbClr val="FFFFFF">
                    <a:lumMod val="25000"/>
                  </a:srgbClr>
                </a:solidFill>
                <a:latin typeface="Arial Narrow" panose="020B0606020202030204" pitchFamily="34" charset="0"/>
                <a:cs typeface="Arial" charset="0"/>
              </a:rPr>
              <a:t>between</a:t>
            </a:r>
            <a:r>
              <a:rPr lang="fr-FR" sz="1400" dirty="0">
                <a:solidFill>
                  <a:srgbClr val="FFFFFF">
                    <a:lumMod val="25000"/>
                  </a:srgbClr>
                </a:solidFill>
                <a:latin typeface="Arial Narrow" panose="020B0606020202030204" pitchFamily="34" charset="0"/>
                <a:cs typeface="Arial" charset="0"/>
              </a:rPr>
              <a:t> the cluster and the </a:t>
            </a:r>
            <a:r>
              <a:rPr lang="fr-FR" sz="1400" dirty="0" err="1">
                <a:solidFill>
                  <a:srgbClr val="FFFFFF">
                    <a:lumMod val="25000"/>
                  </a:srgbClr>
                </a:solidFill>
                <a:latin typeface="Arial Narrow" panose="020B0606020202030204" pitchFamily="34" charset="0"/>
                <a:cs typeface="Arial" charset="0"/>
              </a:rPr>
              <a:t>outside</a:t>
            </a:r>
            <a:r>
              <a:rPr lang="fr-FR" sz="1400" dirty="0">
                <a:solidFill>
                  <a:srgbClr val="FFFFFF">
                    <a:lumMod val="25000"/>
                  </a:srgbClr>
                </a:solidFill>
                <a:latin typeface="Arial Narrow" panose="020B0606020202030204" pitchFamily="34" charset="0"/>
                <a:cs typeface="Arial" charset="0"/>
              </a:rPr>
              <a:t> world. Applications </a:t>
            </a:r>
            <a:r>
              <a:rPr lang="fr-FR" sz="1400" dirty="0" err="1">
                <a:solidFill>
                  <a:srgbClr val="FFFFFF">
                    <a:lumMod val="25000"/>
                  </a:srgbClr>
                </a:solidFill>
                <a:latin typeface="Arial Narrow" panose="020B0606020202030204" pitchFamily="34" charset="0"/>
                <a:cs typeface="Arial" charset="0"/>
              </a:rPr>
              <a:t>that</a:t>
            </a:r>
            <a:r>
              <a:rPr lang="fr-FR" sz="1400" dirty="0">
                <a:solidFill>
                  <a:srgbClr val="FFFFFF">
                    <a:lumMod val="25000"/>
                  </a:srgbClr>
                </a:solidFill>
                <a:latin typeface="Arial Narrow" panose="020B0606020202030204" pitchFamily="34" charset="0"/>
                <a:cs typeface="Arial" charset="0"/>
              </a:rPr>
              <a:t> </a:t>
            </a:r>
            <a:r>
              <a:rPr lang="fr-FR" sz="1400" dirty="0" err="1">
                <a:solidFill>
                  <a:srgbClr val="FFFFFF">
                    <a:lumMod val="25000"/>
                  </a:srgbClr>
                </a:solidFill>
                <a:latin typeface="Arial Narrow" panose="020B0606020202030204" pitchFamily="34" charset="0"/>
                <a:cs typeface="Arial" charset="0"/>
              </a:rPr>
              <a:t>leverage</a:t>
            </a:r>
            <a:r>
              <a:rPr lang="fr-FR" sz="1400" dirty="0">
                <a:solidFill>
                  <a:srgbClr val="FFFFFF">
                    <a:lumMod val="25000"/>
                  </a:srgbClr>
                </a:solidFill>
                <a:latin typeface="Arial Narrow" panose="020B0606020202030204" pitchFamily="34" charset="0"/>
                <a:cs typeface="Arial" charset="0"/>
              </a:rPr>
              <a:t> the cluster are </a:t>
            </a:r>
            <a:r>
              <a:rPr lang="fr-FR" sz="1400" dirty="0" err="1">
                <a:solidFill>
                  <a:srgbClr val="FFFFFF">
                    <a:lumMod val="25000"/>
                  </a:srgbClr>
                </a:solidFill>
                <a:latin typeface="Arial Narrow" panose="020B0606020202030204" pitchFamily="34" charset="0"/>
                <a:cs typeface="Arial" charset="0"/>
              </a:rPr>
              <a:t>installed</a:t>
            </a:r>
            <a:r>
              <a:rPr lang="fr-FR" sz="1400" dirty="0">
                <a:solidFill>
                  <a:srgbClr val="FFFFFF">
                    <a:lumMod val="25000"/>
                  </a:srgbClr>
                </a:solidFill>
                <a:latin typeface="Arial Narrow" panose="020B0606020202030204" pitchFamily="34" charset="0"/>
                <a:cs typeface="Arial" charset="0"/>
              </a:rPr>
              <a:t> </a:t>
            </a:r>
            <a:r>
              <a:rPr lang="fr-FR" sz="1400" dirty="0" err="1">
                <a:solidFill>
                  <a:srgbClr val="FFFFFF">
                    <a:lumMod val="25000"/>
                  </a:srgbClr>
                </a:solidFill>
                <a:latin typeface="Arial Narrow" panose="020B0606020202030204" pitchFamily="34" charset="0"/>
                <a:cs typeface="Arial" charset="0"/>
              </a:rPr>
              <a:t>here</a:t>
            </a:r>
            <a:r>
              <a:rPr lang="fr-FR" sz="1400" dirty="0">
                <a:solidFill>
                  <a:srgbClr val="FFFFFF">
                    <a:lumMod val="25000"/>
                  </a:srgbClr>
                </a:solidFill>
                <a:latin typeface="Arial Narrow" panose="020B0606020202030204" pitchFamily="34" charset="0"/>
                <a:cs typeface="Arial" charset="0"/>
              </a:rPr>
              <a:t> (</a:t>
            </a:r>
            <a:r>
              <a:rPr lang="fr-FR" sz="1400" b="1" dirty="0">
                <a:solidFill>
                  <a:srgbClr val="64A05A"/>
                </a:solidFill>
                <a:latin typeface="Arial Narrow" panose="020B0606020202030204" pitchFamily="34" charset="0"/>
                <a:cs typeface="Arial" charset="0"/>
              </a:rPr>
              <a:t>Dataiku</a:t>
            </a:r>
            <a:r>
              <a:rPr lang="fr-FR" sz="1400" dirty="0">
                <a:solidFill>
                  <a:srgbClr val="FFFFFF">
                    <a:lumMod val="25000"/>
                  </a:srgbClr>
                </a:solidFill>
                <a:latin typeface="Arial Narrow" panose="020B0606020202030204" pitchFamily="34" charset="0"/>
                <a:cs typeface="Arial" charset="0"/>
              </a:rPr>
              <a:t> </a:t>
            </a:r>
            <a:r>
              <a:rPr lang="fr-FR" sz="1400" dirty="0" err="1">
                <a:solidFill>
                  <a:srgbClr val="FFFFFF">
                    <a:lumMod val="25000"/>
                  </a:srgbClr>
                </a:solidFill>
                <a:latin typeface="Arial Narrow" panose="020B0606020202030204" pitchFamily="34" charset="0"/>
                <a:cs typeface="Arial" charset="0"/>
              </a:rPr>
              <a:t>included</a:t>
            </a:r>
            <a:r>
              <a:rPr lang="fr-FR" sz="1400" dirty="0">
                <a:solidFill>
                  <a:srgbClr val="FFFFFF">
                    <a:lumMod val="25000"/>
                  </a:srgbClr>
                </a:solidFill>
                <a:latin typeface="Arial Narrow" panose="020B0606020202030204" pitchFamily="34" charset="0"/>
                <a:cs typeface="Arial" charset="0"/>
              </a:rPr>
              <a:t>).</a:t>
            </a:r>
          </a:p>
          <a:p>
            <a:pPr lvl="2" defTabSz="457200" fontAlgn="base">
              <a:spcBef>
                <a:spcPts val="1000"/>
              </a:spcBef>
              <a:spcAft>
                <a:spcPct val="0"/>
              </a:spcAft>
              <a:buClr>
                <a:srgbClr val="D6242C"/>
              </a:buClr>
            </a:pPr>
            <a:endParaRPr lang="fr-FR" sz="1400" dirty="0">
              <a:solidFill>
                <a:srgbClr val="FFFFFF">
                  <a:lumMod val="25000"/>
                </a:srgbClr>
              </a:solidFill>
              <a:latin typeface="Arial Narrow" panose="020B0606020202030204" pitchFamily="34" charset="0"/>
              <a:cs typeface="Arial" charset="0"/>
            </a:endParaRPr>
          </a:p>
          <a:p>
            <a:pPr lvl="2" defTabSz="457200" fontAlgn="base">
              <a:spcBef>
                <a:spcPts val="1000"/>
              </a:spcBef>
              <a:spcAft>
                <a:spcPct val="0"/>
              </a:spcAft>
              <a:buClr>
                <a:srgbClr val="D6242C"/>
              </a:buClr>
            </a:pPr>
            <a:r>
              <a:rPr lang="fr-FR" sz="1400" dirty="0">
                <a:solidFill>
                  <a:srgbClr val="FFFFFF">
                    <a:lumMod val="25000"/>
                  </a:srgbClr>
                </a:solidFill>
                <a:latin typeface="Arial Narrow" panose="020B0606020202030204" pitchFamily="34" charset="0"/>
                <a:cs typeface="Arial" charset="0"/>
              </a:rPr>
              <a:t>The </a:t>
            </a:r>
            <a:r>
              <a:rPr lang="fr-FR" sz="1400" b="1" dirty="0">
                <a:solidFill>
                  <a:srgbClr val="64A05A"/>
                </a:solidFill>
                <a:latin typeface="Arial Narrow" panose="020B0606020202030204" pitchFamily="34" charset="0"/>
                <a:cs typeface="Arial" charset="0"/>
              </a:rPr>
              <a:t>Master</a:t>
            </a:r>
            <a:r>
              <a:rPr lang="fr-FR" sz="1400" b="1" dirty="0">
                <a:solidFill>
                  <a:srgbClr val="BD2027"/>
                </a:solidFill>
                <a:latin typeface="Arial Narrow" panose="020B0606020202030204" pitchFamily="34" charset="0"/>
                <a:cs typeface="Arial" charset="0"/>
              </a:rPr>
              <a:t> </a:t>
            </a:r>
            <a:r>
              <a:rPr lang="fr-FR" sz="1400" b="1" dirty="0">
                <a:solidFill>
                  <a:srgbClr val="64A05A"/>
                </a:solidFill>
                <a:latin typeface="Arial Narrow" panose="020B0606020202030204" pitchFamily="34" charset="0"/>
                <a:cs typeface="Arial" charset="0"/>
              </a:rPr>
              <a:t>Node </a:t>
            </a:r>
            <a:r>
              <a:rPr lang="fr-FR" sz="1400" dirty="0">
                <a:solidFill>
                  <a:srgbClr val="FFFFFF">
                    <a:lumMod val="25000"/>
                  </a:srgbClr>
                </a:solidFill>
                <a:latin typeface="Arial Narrow" panose="020B0606020202030204" pitchFamily="34" charset="0"/>
                <a:cs typeface="Arial" charset="0"/>
              </a:rPr>
              <a:t>manages the distribution of data blocs and </a:t>
            </a:r>
            <a:r>
              <a:rPr lang="fr-FR" sz="1400" dirty="0" err="1">
                <a:solidFill>
                  <a:srgbClr val="FFFFFF">
                    <a:lumMod val="25000"/>
                  </a:srgbClr>
                </a:solidFill>
                <a:latin typeface="Arial Narrow" panose="020B0606020202030204" pitchFamily="34" charset="0"/>
                <a:cs typeface="Arial" charset="0"/>
              </a:rPr>
              <a:t>work</a:t>
            </a:r>
            <a:r>
              <a:rPr lang="fr-FR" sz="1400" dirty="0">
                <a:solidFill>
                  <a:srgbClr val="FFFFFF">
                    <a:lumMod val="25000"/>
                  </a:srgbClr>
                </a:solidFill>
                <a:latin typeface="Arial Narrow" panose="020B0606020202030204" pitchFamily="34" charset="0"/>
                <a:cs typeface="Arial" charset="0"/>
              </a:rPr>
              <a:t> </a:t>
            </a:r>
            <a:r>
              <a:rPr lang="fr-FR" sz="1400" dirty="0" err="1">
                <a:solidFill>
                  <a:srgbClr val="FFFFFF">
                    <a:lumMod val="25000"/>
                  </a:srgbClr>
                </a:solidFill>
                <a:latin typeface="Arial Narrow" panose="020B0606020202030204" pitchFamily="34" charset="0"/>
                <a:cs typeface="Arial" charset="0"/>
              </a:rPr>
              <a:t>loads</a:t>
            </a:r>
            <a:r>
              <a:rPr lang="fr-FR" sz="1400" dirty="0">
                <a:solidFill>
                  <a:srgbClr val="FFFFFF">
                    <a:lumMod val="25000"/>
                  </a:srgbClr>
                </a:solidFill>
                <a:latin typeface="Arial Narrow" panose="020B0606020202030204" pitchFamily="34" charset="0"/>
                <a:cs typeface="Arial" charset="0"/>
              </a:rPr>
              <a:t> on the data </a:t>
            </a:r>
            <a:r>
              <a:rPr lang="fr-FR" sz="1400" dirty="0" err="1">
                <a:solidFill>
                  <a:srgbClr val="FFFFFF">
                    <a:lumMod val="25000"/>
                  </a:srgbClr>
                </a:solidFill>
                <a:latin typeface="Arial Narrow" panose="020B0606020202030204" pitchFamily="34" charset="0"/>
                <a:cs typeface="Arial" charset="0"/>
              </a:rPr>
              <a:t>nodes</a:t>
            </a:r>
            <a:r>
              <a:rPr lang="fr-FR" sz="1400" dirty="0">
                <a:solidFill>
                  <a:srgbClr val="FFFFFF">
                    <a:lumMod val="25000"/>
                  </a:srgbClr>
                </a:solidFill>
                <a:latin typeface="Arial Narrow" panose="020B0606020202030204" pitchFamily="34" charset="0"/>
                <a:cs typeface="Arial" charset="0"/>
              </a:rPr>
              <a:t> / </a:t>
            </a:r>
            <a:r>
              <a:rPr lang="fr-FR" sz="1400" dirty="0" err="1">
                <a:solidFill>
                  <a:srgbClr val="FFFFFF">
                    <a:lumMod val="25000"/>
                  </a:srgbClr>
                </a:solidFill>
                <a:latin typeface="Arial Narrow" panose="020B0606020202030204" pitchFamily="34" charset="0"/>
                <a:cs typeface="Arial" charset="0"/>
              </a:rPr>
              <a:t>workers</a:t>
            </a:r>
            <a:r>
              <a:rPr lang="fr-FR" sz="1400" dirty="0">
                <a:solidFill>
                  <a:srgbClr val="FFFFFF">
                    <a:lumMod val="25000"/>
                  </a:srgbClr>
                </a:solidFill>
                <a:latin typeface="Arial Narrow" panose="020B0606020202030204" pitchFamily="34" charset="0"/>
                <a:cs typeface="Arial" charset="0"/>
              </a:rPr>
              <a:t>.</a:t>
            </a:r>
          </a:p>
          <a:p>
            <a:pPr lvl="2" defTabSz="457200" fontAlgn="base">
              <a:spcBef>
                <a:spcPts val="1000"/>
              </a:spcBef>
              <a:spcAft>
                <a:spcPct val="0"/>
              </a:spcAft>
              <a:buClr>
                <a:srgbClr val="D6242C"/>
              </a:buClr>
            </a:pPr>
            <a:endParaRPr lang="fr-FR" sz="1400" dirty="0">
              <a:solidFill>
                <a:srgbClr val="FFFFFF">
                  <a:lumMod val="25000"/>
                </a:srgbClr>
              </a:solidFill>
              <a:latin typeface="Arial Narrow" panose="020B0606020202030204" pitchFamily="34" charset="0"/>
              <a:cs typeface="Arial" charset="0"/>
            </a:endParaRPr>
          </a:p>
          <a:p>
            <a:pPr lvl="2" defTabSz="457200" fontAlgn="base">
              <a:spcBef>
                <a:spcPts val="1000"/>
              </a:spcBef>
              <a:spcAft>
                <a:spcPct val="0"/>
              </a:spcAft>
              <a:buClr>
                <a:srgbClr val="D6242C"/>
              </a:buClr>
            </a:pPr>
            <a:r>
              <a:rPr lang="fr-FR" sz="1400" dirty="0">
                <a:solidFill>
                  <a:srgbClr val="FFFFFF">
                    <a:lumMod val="25000"/>
                  </a:srgbClr>
                </a:solidFill>
                <a:latin typeface="Arial Narrow" panose="020B0606020202030204" pitchFamily="34" charset="0"/>
                <a:cs typeface="Arial" charset="0"/>
              </a:rPr>
              <a:t>The </a:t>
            </a:r>
            <a:r>
              <a:rPr lang="fr-FR" sz="1400" b="1" dirty="0">
                <a:solidFill>
                  <a:srgbClr val="64A05A"/>
                </a:solidFill>
                <a:latin typeface="Arial Narrow" panose="020B0606020202030204" pitchFamily="34" charset="0"/>
                <a:cs typeface="Arial" charset="0"/>
              </a:rPr>
              <a:t>Data</a:t>
            </a:r>
            <a:r>
              <a:rPr lang="fr-FR" sz="1400" b="1" dirty="0">
                <a:solidFill>
                  <a:srgbClr val="BD2027"/>
                </a:solidFill>
                <a:latin typeface="Arial Narrow" panose="020B0606020202030204" pitchFamily="34" charset="0"/>
                <a:cs typeface="Arial" charset="0"/>
              </a:rPr>
              <a:t> </a:t>
            </a:r>
            <a:r>
              <a:rPr lang="fr-FR" sz="1400" b="1" dirty="0">
                <a:solidFill>
                  <a:srgbClr val="64A05A"/>
                </a:solidFill>
                <a:latin typeface="Arial Narrow" panose="020B0606020202030204" pitchFamily="34" charset="0"/>
                <a:cs typeface="Arial" charset="0"/>
              </a:rPr>
              <a:t>Node </a:t>
            </a:r>
            <a:r>
              <a:rPr lang="fr-FR" sz="1400" dirty="0">
                <a:solidFill>
                  <a:srgbClr val="FFFFFF">
                    <a:lumMod val="25000"/>
                  </a:srgbClr>
                </a:solidFill>
                <a:latin typeface="Arial Narrow" panose="020B0606020202030204" pitchFamily="34" charset="0"/>
                <a:cs typeface="Arial" charset="0"/>
              </a:rPr>
              <a:t>ou </a:t>
            </a:r>
            <a:r>
              <a:rPr lang="fr-FR" sz="1400" b="1" dirty="0" err="1">
                <a:solidFill>
                  <a:srgbClr val="64A05A"/>
                </a:solidFill>
                <a:latin typeface="Arial Narrow" panose="020B0606020202030204" pitchFamily="34" charset="0"/>
                <a:cs typeface="Arial" charset="0"/>
              </a:rPr>
              <a:t>Worker</a:t>
            </a:r>
            <a:r>
              <a:rPr lang="fr-FR" sz="1400" dirty="0">
                <a:solidFill>
                  <a:srgbClr val="FFFFFF">
                    <a:lumMod val="25000"/>
                  </a:srgbClr>
                </a:solidFill>
                <a:latin typeface="Arial Narrow" panose="020B0606020202030204" pitchFamily="34" charset="0"/>
                <a:cs typeface="Arial" charset="0"/>
              </a:rPr>
              <a:t> gèrent </a:t>
            </a:r>
            <a:r>
              <a:rPr lang="fr-FR" sz="1400" dirty="0" err="1">
                <a:solidFill>
                  <a:srgbClr val="FFFFFF">
                    <a:lumMod val="25000"/>
                  </a:srgbClr>
                </a:solidFill>
                <a:latin typeface="Arial Narrow" panose="020B0606020202030204" pitchFamily="34" charset="0"/>
                <a:cs typeface="Arial" charset="0"/>
              </a:rPr>
              <a:t>is</a:t>
            </a:r>
            <a:r>
              <a:rPr lang="fr-FR" sz="1400" dirty="0">
                <a:solidFill>
                  <a:srgbClr val="FFFFFF">
                    <a:lumMod val="25000"/>
                  </a:srgbClr>
                </a:solidFill>
                <a:latin typeface="Arial Narrow" panose="020B0606020202030204" pitchFamily="34" charset="0"/>
                <a:cs typeface="Arial" charset="0"/>
              </a:rPr>
              <a:t> in charge of the </a:t>
            </a:r>
            <a:r>
              <a:rPr lang="fr-FR" sz="1400" dirty="0" err="1">
                <a:solidFill>
                  <a:srgbClr val="FFFFFF">
                    <a:lumMod val="25000"/>
                  </a:srgbClr>
                </a:solidFill>
                <a:latin typeface="Arial Narrow" panose="020B0606020202030204" pitchFamily="34" charset="0"/>
                <a:cs typeface="Arial" charset="0"/>
              </a:rPr>
              <a:t>storage</a:t>
            </a:r>
            <a:r>
              <a:rPr lang="fr-FR" sz="1400" dirty="0">
                <a:solidFill>
                  <a:srgbClr val="FFFFFF">
                    <a:lumMod val="25000"/>
                  </a:srgbClr>
                </a:solidFill>
                <a:latin typeface="Arial Narrow" panose="020B0606020202030204" pitchFamily="34" charset="0"/>
                <a:cs typeface="Arial" charset="0"/>
              </a:rPr>
              <a:t> of data blocs and / or the </a:t>
            </a:r>
            <a:r>
              <a:rPr lang="fr-FR" sz="1400" dirty="0" err="1">
                <a:solidFill>
                  <a:srgbClr val="FFFFFF">
                    <a:lumMod val="25000"/>
                  </a:srgbClr>
                </a:solidFill>
                <a:latin typeface="Arial Narrow" panose="020B0606020202030204" pitchFamily="34" charset="0"/>
                <a:cs typeface="Arial" charset="0"/>
              </a:rPr>
              <a:t>calculations</a:t>
            </a:r>
            <a:r>
              <a:rPr lang="fr-FR" sz="1400" dirty="0">
                <a:solidFill>
                  <a:srgbClr val="FFFFFF">
                    <a:lumMod val="25000"/>
                  </a:srgbClr>
                </a:solidFill>
                <a:latin typeface="Arial Narrow" panose="020B0606020202030204" pitchFamily="34" charset="0"/>
                <a:cs typeface="Arial" charset="0"/>
              </a:rPr>
              <a:t>.</a:t>
            </a:r>
          </a:p>
        </p:txBody>
      </p:sp>
      <p:sp>
        <p:nvSpPr>
          <p:cNvPr id="148" name="Rectangle 147">
            <a:extLst>
              <a:ext uri="{FF2B5EF4-FFF2-40B4-BE49-F238E27FC236}">
                <a16:creationId xmlns:a16="http://schemas.microsoft.com/office/drawing/2014/main" id="{EAF0297E-45DE-4EAE-B360-9FBA3E031FF4}"/>
              </a:ext>
            </a:extLst>
          </p:cNvPr>
          <p:cNvSpPr/>
          <p:nvPr/>
        </p:nvSpPr>
        <p:spPr>
          <a:xfrm>
            <a:off x="198438" y="1193997"/>
            <a:ext cx="4517578" cy="523220"/>
          </a:xfrm>
          <a:prstGeom prst="rect">
            <a:avLst/>
          </a:prstGeom>
          <a:solidFill>
            <a:srgbClr val="FFFFFF"/>
          </a:solidFill>
          <a:ln w="3175" cap="flat" cmpd="sng" algn="ctr">
            <a:solidFill>
              <a:srgbClr val="BFBFBF"/>
            </a:solidFill>
            <a:prstDash val="solid"/>
          </a:ln>
          <a:effectLst>
            <a:outerShdw blurRad="50800" dist="38100" dir="2700000" algn="tl" rotWithShape="0">
              <a:prstClr val="black">
                <a:alpha val="40000"/>
              </a:prstClr>
            </a:outerShdw>
          </a:effectLst>
        </p:spPr>
        <p:txBody>
          <a:bodyPr wrap="square">
            <a:spAutoFit/>
          </a:bodyPr>
          <a:lstStyle/>
          <a:p>
            <a:pPr lvl="0" algn="just" defTabSz="457200" fontAlgn="base">
              <a:spcBef>
                <a:spcPts val="1000"/>
              </a:spcBef>
              <a:spcAft>
                <a:spcPct val="0"/>
              </a:spcAft>
              <a:buClr>
                <a:srgbClr val="D6242C"/>
              </a:buClr>
              <a:defRPr/>
            </a:pPr>
            <a:r>
              <a:rPr kumimoji="0" lang="en-US" sz="1400" b="0" i="0" u="none" strike="noStrike" kern="0" cap="none" spc="0" normalizeH="0" baseline="0" noProof="0" dirty="0">
                <a:ln>
                  <a:noFill/>
                </a:ln>
                <a:solidFill>
                  <a:srgbClr val="FFFFFF">
                    <a:lumMod val="25000"/>
                  </a:srgbClr>
                </a:solidFill>
                <a:effectLst/>
                <a:uLnTx/>
                <a:uFillTx/>
                <a:latin typeface="Arial Narrow" panose="020B0606020202030204" pitchFamily="34" charset="0"/>
                <a:ea typeface="+mn-ea"/>
                <a:cs typeface="Arial" charset="0"/>
              </a:rPr>
              <a:t>                    relays on a distributed infrastructure called </a:t>
            </a:r>
            <a:r>
              <a:rPr lang="en-US" sz="1400" kern="0" dirty="0">
                <a:solidFill>
                  <a:srgbClr val="FFFFFF">
                    <a:lumMod val="25000"/>
                  </a:srgbClr>
                </a:solidFill>
                <a:latin typeface="Arial Narrow" panose="020B0606020202030204" pitchFamily="34" charset="0"/>
                <a:cs typeface="Arial" charset="0"/>
              </a:rPr>
              <a:t>a « </a:t>
            </a:r>
            <a:r>
              <a:rPr lang="en-US" sz="1400" b="1" kern="0" dirty="0">
                <a:solidFill>
                  <a:srgbClr val="64A05A"/>
                </a:solidFill>
                <a:latin typeface="Arial Narrow" panose="020B0606020202030204" pitchFamily="34" charset="0"/>
                <a:cs typeface="Arial" charset="0"/>
              </a:rPr>
              <a:t>Cluster</a:t>
            </a:r>
            <a:r>
              <a:rPr lang="en-US" sz="1400" kern="0" dirty="0">
                <a:solidFill>
                  <a:srgbClr val="FFFFFF">
                    <a:lumMod val="25000"/>
                  </a:srgbClr>
                </a:solidFill>
                <a:latin typeface="Arial Narrow" panose="020B0606020202030204" pitchFamily="34" charset="0"/>
                <a:cs typeface="Arial" charset="0"/>
              </a:rPr>
              <a:t> » (network of n servers).</a:t>
            </a:r>
            <a:r>
              <a:rPr kumimoji="0" lang="en-US" sz="1400" b="0" i="0" u="none" strike="noStrike" kern="0" cap="none" spc="0" normalizeH="0" baseline="0" noProof="0" dirty="0">
                <a:ln>
                  <a:noFill/>
                </a:ln>
                <a:solidFill>
                  <a:srgbClr val="FFFFFF">
                    <a:lumMod val="25000"/>
                  </a:srgbClr>
                </a:solidFill>
                <a:effectLst/>
                <a:uLnTx/>
                <a:uFillTx/>
                <a:latin typeface="Arial Narrow" panose="020B0606020202030204" pitchFamily="34" charset="0"/>
                <a:ea typeface="+mn-ea"/>
                <a:cs typeface="Arial" charset="0"/>
              </a:rPr>
              <a:t> </a:t>
            </a:r>
          </a:p>
        </p:txBody>
      </p:sp>
      <p:cxnSp>
        <p:nvCxnSpPr>
          <p:cNvPr id="149" name="Connecteur en angle 83">
            <a:extLst>
              <a:ext uri="{FF2B5EF4-FFF2-40B4-BE49-F238E27FC236}">
                <a16:creationId xmlns:a16="http://schemas.microsoft.com/office/drawing/2014/main" id="{B1A3F0C3-CA31-4524-BDD4-1F4A771BB6B6}"/>
              </a:ext>
            </a:extLst>
          </p:cNvPr>
          <p:cNvCxnSpPr>
            <a:cxnSpLocks/>
          </p:cNvCxnSpPr>
          <p:nvPr/>
        </p:nvCxnSpPr>
        <p:spPr>
          <a:xfrm rot="16200000" flipH="1">
            <a:off x="2867751" y="3889768"/>
            <a:ext cx="3843692" cy="0"/>
          </a:xfrm>
          <a:prstGeom prst="bentConnector3">
            <a:avLst/>
          </a:prstGeom>
          <a:noFill/>
          <a:ln w="9525" cap="flat" cmpd="sng" algn="ctr">
            <a:solidFill>
              <a:srgbClr val="7F7F7F">
                <a:shade val="95000"/>
                <a:satMod val="105000"/>
              </a:srgbClr>
            </a:solidFill>
            <a:prstDash val="solid"/>
          </a:ln>
          <a:effectLst/>
        </p:spPr>
      </p:cxnSp>
      <p:pic>
        <p:nvPicPr>
          <p:cNvPr id="150" name="Image 149">
            <a:extLst>
              <a:ext uri="{FF2B5EF4-FFF2-40B4-BE49-F238E27FC236}">
                <a16:creationId xmlns:a16="http://schemas.microsoft.com/office/drawing/2014/main" id="{19E8BC95-493C-49A3-9EF6-165D8D861A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7445" y="2854079"/>
            <a:ext cx="321735" cy="321735"/>
          </a:xfrm>
          <a:prstGeom prst="rect">
            <a:avLst/>
          </a:prstGeom>
        </p:spPr>
      </p:pic>
      <p:pic>
        <p:nvPicPr>
          <p:cNvPr id="151" name="Image 150">
            <a:extLst>
              <a:ext uri="{FF2B5EF4-FFF2-40B4-BE49-F238E27FC236}">
                <a16:creationId xmlns:a16="http://schemas.microsoft.com/office/drawing/2014/main" id="{7D5BB166-4708-4654-ADA6-28A5AB7AB0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7445" y="4134191"/>
            <a:ext cx="320400" cy="320400"/>
          </a:xfrm>
          <a:prstGeom prst="rect">
            <a:avLst/>
          </a:prstGeom>
        </p:spPr>
      </p:pic>
      <p:pic>
        <p:nvPicPr>
          <p:cNvPr id="152" name="Image 151">
            <a:extLst>
              <a:ext uri="{FF2B5EF4-FFF2-40B4-BE49-F238E27FC236}">
                <a16:creationId xmlns:a16="http://schemas.microsoft.com/office/drawing/2014/main" id="{8B340766-71E7-46E1-A561-A2095F21F1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273" y="2297066"/>
            <a:ext cx="427999" cy="427999"/>
          </a:xfrm>
          <a:prstGeom prst="rect">
            <a:avLst/>
          </a:prstGeom>
        </p:spPr>
      </p:pic>
      <p:cxnSp>
        <p:nvCxnSpPr>
          <p:cNvPr id="153" name="Connecteur en angle 87">
            <a:extLst>
              <a:ext uri="{FF2B5EF4-FFF2-40B4-BE49-F238E27FC236}">
                <a16:creationId xmlns:a16="http://schemas.microsoft.com/office/drawing/2014/main" id="{0E8CAC22-5852-486B-A2FF-F987ABD1D2FC}"/>
              </a:ext>
            </a:extLst>
          </p:cNvPr>
          <p:cNvCxnSpPr>
            <a:stCxn id="152" idx="3"/>
            <a:endCxn id="120" idx="1"/>
          </p:cNvCxnSpPr>
          <p:nvPr/>
        </p:nvCxnSpPr>
        <p:spPr>
          <a:xfrm flipV="1">
            <a:off x="846272" y="2304158"/>
            <a:ext cx="1335811" cy="206908"/>
          </a:xfrm>
          <a:prstGeom prst="bentConnector3">
            <a:avLst>
              <a:gd name="adj1" fmla="val 50000"/>
            </a:avLst>
          </a:prstGeom>
          <a:noFill/>
          <a:ln w="9525" cap="flat" cmpd="sng" algn="ctr">
            <a:solidFill>
              <a:srgbClr val="7F7F7F">
                <a:shade val="95000"/>
                <a:satMod val="105000"/>
              </a:srgbClr>
            </a:solidFill>
            <a:prstDash val="solid"/>
            <a:tailEnd type="triangle"/>
          </a:ln>
          <a:effectLst/>
        </p:spPr>
      </p:cxnSp>
      <p:pic>
        <p:nvPicPr>
          <p:cNvPr id="154" name="Image 153">
            <a:extLst>
              <a:ext uri="{FF2B5EF4-FFF2-40B4-BE49-F238E27FC236}">
                <a16:creationId xmlns:a16="http://schemas.microsoft.com/office/drawing/2014/main" id="{72FBC31F-AAEB-47C0-B645-98E07DBC96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77445" y="5202316"/>
            <a:ext cx="320400" cy="320400"/>
          </a:xfrm>
          <a:prstGeom prst="rect">
            <a:avLst/>
          </a:prstGeom>
        </p:spPr>
      </p:pic>
      <p:pic>
        <p:nvPicPr>
          <p:cNvPr id="155" name="Image 154">
            <a:extLst>
              <a:ext uri="{FF2B5EF4-FFF2-40B4-BE49-F238E27FC236}">
                <a16:creationId xmlns:a16="http://schemas.microsoft.com/office/drawing/2014/main" id="{ADFCA172-D51B-4288-B13C-B8E6577FA0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30" y="1106988"/>
            <a:ext cx="791494" cy="384021"/>
          </a:xfrm>
          <a:prstGeom prst="rect">
            <a:avLst/>
          </a:prstGeom>
        </p:spPr>
      </p:pic>
      <p:pic>
        <p:nvPicPr>
          <p:cNvPr id="175" name="Image 174">
            <a:extLst>
              <a:ext uri="{FF2B5EF4-FFF2-40B4-BE49-F238E27FC236}">
                <a16:creationId xmlns:a16="http://schemas.microsoft.com/office/drawing/2014/main" id="{FF532627-1D9E-4465-B141-D2670BD655F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6271" y="2150193"/>
            <a:ext cx="484704" cy="270695"/>
          </a:xfrm>
          <a:prstGeom prst="rect">
            <a:avLst/>
          </a:prstGeom>
        </p:spPr>
      </p:pic>
    </p:spTree>
    <p:extLst>
      <p:ext uri="{BB962C8B-B14F-4D97-AF65-F5344CB8AC3E}">
        <p14:creationId xmlns:p14="http://schemas.microsoft.com/office/powerpoint/2010/main" val="2842811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Prepare Data with a Visual Recipe (7/9)</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40</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913" lvl="2" indent="-285750">
              <a:buFont typeface="Arial" panose="020B0604020202020204" pitchFamily="34" charset="0"/>
              <a:buChar char="•"/>
            </a:pPr>
            <a:r>
              <a:rPr lang="en-US" dirty="0">
                <a:solidFill>
                  <a:schemeClr val="tx1"/>
                </a:solidFill>
                <a:latin typeface="+mj-lt"/>
              </a:rPr>
              <a:t>Type total as the name of the new column. In the expression, type </a:t>
            </a:r>
            <a:r>
              <a:rPr lang="en-US" i="1" dirty="0" err="1">
                <a:solidFill>
                  <a:schemeClr val="tx1"/>
                </a:solidFill>
                <a:latin typeface="+mj-lt"/>
              </a:rPr>
              <a:t>tshirt_price</a:t>
            </a:r>
            <a:r>
              <a:rPr lang="en-US" i="1" dirty="0">
                <a:solidFill>
                  <a:schemeClr val="tx1"/>
                </a:solidFill>
                <a:latin typeface="+mj-lt"/>
              </a:rPr>
              <a:t> * </a:t>
            </a:r>
            <a:r>
              <a:rPr lang="en-US" i="1" dirty="0" err="1">
                <a:solidFill>
                  <a:schemeClr val="tx1"/>
                </a:solidFill>
                <a:latin typeface="+mj-lt"/>
              </a:rPr>
              <a:t>tshirt_quantity</a:t>
            </a:r>
            <a:endParaRPr lang="en-US" i="1" dirty="0">
              <a:solidFill>
                <a:schemeClr val="tx1"/>
              </a:solidFill>
              <a:latin typeface="+mj-lt"/>
            </a:endParaRPr>
          </a:p>
          <a:p>
            <a:pPr marL="823913" lvl="2" indent="-285750">
              <a:buFont typeface="Arial" panose="020B0604020202020204" pitchFamily="34" charset="0"/>
              <a:buChar char="•"/>
            </a:pPr>
            <a:r>
              <a:rPr lang="en-US" dirty="0">
                <a:solidFill>
                  <a:schemeClr val="tx1"/>
                </a:solidFill>
                <a:latin typeface="+mj-lt"/>
              </a:rPr>
              <a:t>Click anywhere and see the new </a:t>
            </a:r>
            <a:r>
              <a:rPr lang="en-US" i="1" dirty="0">
                <a:solidFill>
                  <a:schemeClr val="tx1"/>
                </a:solidFill>
                <a:latin typeface="+mj-lt"/>
              </a:rPr>
              <a:t>total</a:t>
            </a:r>
            <a:r>
              <a:rPr lang="en-US" dirty="0">
                <a:solidFill>
                  <a:schemeClr val="tx1"/>
                </a:solidFill>
                <a:latin typeface="+mj-lt"/>
              </a:rPr>
              <a:t> column appears</a:t>
            </a:r>
          </a:p>
        </p:txBody>
      </p:sp>
      <p:pic>
        <p:nvPicPr>
          <p:cNvPr id="7" name="Image 6">
            <a:extLst>
              <a:ext uri="{FF2B5EF4-FFF2-40B4-BE49-F238E27FC236}">
                <a16:creationId xmlns:a16="http://schemas.microsoft.com/office/drawing/2014/main" id="{FA3F80CF-B892-4A4E-A76F-FFB2D4C0A50D}"/>
              </a:ext>
            </a:extLst>
          </p:cNvPr>
          <p:cNvPicPr>
            <a:picLocks noChangeAspect="1"/>
          </p:cNvPicPr>
          <p:nvPr/>
        </p:nvPicPr>
        <p:blipFill>
          <a:blip r:embed="rId3"/>
          <a:stretch>
            <a:fillRect/>
          </a:stretch>
        </p:blipFill>
        <p:spPr>
          <a:xfrm>
            <a:off x="1115616" y="1461448"/>
            <a:ext cx="6657572" cy="4369174"/>
          </a:xfrm>
          <a:prstGeom prst="rect">
            <a:avLst/>
          </a:prstGeom>
        </p:spPr>
      </p:pic>
    </p:spTree>
    <p:extLst>
      <p:ext uri="{BB962C8B-B14F-4D97-AF65-F5344CB8AC3E}">
        <p14:creationId xmlns:p14="http://schemas.microsoft.com/office/powerpoint/2010/main" val="691629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Prepare Data with a Visual Recipe (8/9)</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41</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913" lvl="2" indent="-285750">
              <a:buFont typeface="Arial" panose="020B0604020202020204" pitchFamily="34" charset="0"/>
              <a:buChar char="•"/>
            </a:pPr>
            <a:r>
              <a:rPr lang="en-US" dirty="0">
                <a:solidFill>
                  <a:schemeClr val="tx1"/>
                </a:solidFill>
                <a:latin typeface="+mj-lt"/>
              </a:rPr>
              <a:t>Delete the price and quantity columns. Click on the column header and choose </a:t>
            </a:r>
            <a:r>
              <a:rPr lang="en-US" b="1" dirty="0">
                <a:solidFill>
                  <a:schemeClr val="tx1"/>
                </a:solidFill>
                <a:latin typeface="+mj-lt"/>
              </a:rPr>
              <a:t>Delete</a:t>
            </a:r>
          </a:p>
          <a:p>
            <a:pPr marL="823913" lvl="2" indent="-285750">
              <a:buFont typeface="Arial" panose="020B0604020202020204" pitchFamily="34" charset="0"/>
              <a:buChar char="•"/>
            </a:pPr>
            <a:r>
              <a:rPr lang="en-US" dirty="0">
                <a:solidFill>
                  <a:schemeClr val="tx1"/>
                </a:solidFill>
                <a:latin typeface="+mj-lt"/>
              </a:rPr>
              <a:t>Now you can run the recipe, for that click on </a:t>
            </a:r>
            <a:r>
              <a:rPr lang="en-US" b="1" dirty="0">
                <a:solidFill>
                  <a:schemeClr val="tx1"/>
                </a:solidFill>
                <a:latin typeface="+mj-lt"/>
              </a:rPr>
              <a:t>Run</a:t>
            </a:r>
            <a:r>
              <a:rPr lang="en-US" dirty="0">
                <a:solidFill>
                  <a:schemeClr val="tx1"/>
                </a:solidFill>
                <a:latin typeface="+mj-lt"/>
              </a:rPr>
              <a:t> on the lower left corner of the page.</a:t>
            </a:r>
          </a:p>
          <a:p>
            <a:pPr lvl="2" indent="0">
              <a:buNone/>
            </a:pPr>
            <a:endParaRPr lang="en-US" dirty="0">
              <a:solidFill>
                <a:schemeClr val="tx1"/>
              </a:solidFill>
            </a:endParaRPr>
          </a:p>
          <a:p>
            <a:pPr marL="823913" lvl="2" indent="-285750">
              <a:buFont typeface="Arial" panose="020B0604020202020204" pitchFamily="34" charset="0"/>
              <a:buChar char="•"/>
            </a:pPr>
            <a:endParaRPr lang="en-US" dirty="0">
              <a:solidFill>
                <a:schemeClr val="tx1"/>
              </a:solidFill>
            </a:endParaRPr>
          </a:p>
        </p:txBody>
      </p:sp>
      <p:pic>
        <p:nvPicPr>
          <p:cNvPr id="2" name="Image 1">
            <a:extLst>
              <a:ext uri="{FF2B5EF4-FFF2-40B4-BE49-F238E27FC236}">
                <a16:creationId xmlns:a16="http://schemas.microsoft.com/office/drawing/2014/main" id="{298E930D-2B54-4AA8-8610-0442EFCEE907}"/>
              </a:ext>
            </a:extLst>
          </p:cNvPr>
          <p:cNvPicPr>
            <a:picLocks noChangeAspect="1"/>
          </p:cNvPicPr>
          <p:nvPr/>
        </p:nvPicPr>
        <p:blipFill>
          <a:blip r:embed="rId3"/>
          <a:stretch>
            <a:fillRect/>
          </a:stretch>
        </p:blipFill>
        <p:spPr>
          <a:xfrm>
            <a:off x="1043608" y="1536728"/>
            <a:ext cx="6768752" cy="4158424"/>
          </a:xfrm>
          <a:prstGeom prst="rect">
            <a:avLst/>
          </a:prstGeom>
        </p:spPr>
      </p:pic>
      <p:cxnSp>
        <p:nvCxnSpPr>
          <p:cNvPr id="8" name="Connecteur droit avec flèche 7">
            <a:extLst>
              <a:ext uri="{FF2B5EF4-FFF2-40B4-BE49-F238E27FC236}">
                <a16:creationId xmlns:a16="http://schemas.microsoft.com/office/drawing/2014/main" id="{7355AD1A-0BBF-4008-84E2-ED64477237D3}"/>
              </a:ext>
            </a:extLst>
          </p:cNvPr>
          <p:cNvCxnSpPr/>
          <p:nvPr/>
        </p:nvCxnSpPr>
        <p:spPr>
          <a:xfrm flipH="1">
            <a:off x="6491382" y="2204864"/>
            <a:ext cx="238364" cy="288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698A3D7-6CA3-4E90-81CD-C471BD5C7C46}"/>
              </a:ext>
            </a:extLst>
          </p:cNvPr>
          <p:cNvCxnSpPr/>
          <p:nvPr/>
        </p:nvCxnSpPr>
        <p:spPr>
          <a:xfrm>
            <a:off x="1763688" y="5301208"/>
            <a:ext cx="0" cy="313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729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Prepare Data with a Visual Recipe (9/9)</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42</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913" lvl="2" indent="-285750">
              <a:buFont typeface="Arial" panose="020B0604020202020204" pitchFamily="34" charset="0"/>
              <a:buChar char="•"/>
            </a:pPr>
            <a:r>
              <a:rPr lang="en-US" dirty="0">
                <a:solidFill>
                  <a:schemeClr val="tx1"/>
                </a:solidFill>
                <a:latin typeface="+mj-lt"/>
              </a:rPr>
              <a:t>You will be asked to update the scheme, so you need to allow </a:t>
            </a:r>
            <a:r>
              <a:rPr lang="en-US" dirty="0" err="1">
                <a:solidFill>
                  <a:schemeClr val="tx1"/>
                </a:solidFill>
                <a:latin typeface="+mj-lt"/>
              </a:rPr>
              <a:t>Dataiku</a:t>
            </a:r>
            <a:r>
              <a:rPr lang="en-US" dirty="0">
                <a:solidFill>
                  <a:schemeClr val="tx1"/>
                </a:solidFill>
                <a:latin typeface="+mj-lt"/>
              </a:rPr>
              <a:t> DSS to update the schema</a:t>
            </a:r>
          </a:p>
          <a:p>
            <a:pPr marL="823913" lvl="2" indent="-285750">
              <a:buFont typeface="Arial" panose="020B0604020202020204" pitchFamily="34" charset="0"/>
              <a:buChar char="•"/>
            </a:pPr>
            <a:r>
              <a:rPr lang="en-US" dirty="0">
                <a:solidFill>
                  <a:schemeClr val="tx1"/>
                </a:solidFill>
                <a:latin typeface="+mj-lt"/>
              </a:rPr>
              <a:t>When the job completes, click </a:t>
            </a:r>
            <a:r>
              <a:rPr lang="en-US" b="1" dirty="0">
                <a:solidFill>
                  <a:schemeClr val="tx1"/>
                </a:solidFill>
                <a:latin typeface="+mj-lt"/>
              </a:rPr>
              <a:t>Explore dataset </a:t>
            </a:r>
            <a:r>
              <a:rPr lang="en-US" b="1" i="1" dirty="0" err="1">
                <a:solidFill>
                  <a:schemeClr val="tx1"/>
                </a:solidFill>
                <a:latin typeface="+mj-lt"/>
              </a:rPr>
              <a:t>orders_prepared</a:t>
            </a:r>
            <a:r>
              <a:rPr lang="en-US" b="1" i="1" dirty="0">
                <a:solidFill>
                  <a:schemeClr val="tx1"/>
                </a:solidFill>
                <a:latin typeface="+mj-lt"/>
              </a:rPr>
              <a:t> </a:t>
            </a:r>
            <a:r>
              <a:rPr lang="en-US" dirty="0">
                <a:solidFill>
                  <a:schemeClr val="tx1"/>
                </a:solidFill>
                <a:latin typeface="+mj-lt"/>
              </a:rPr>
              <a:t>to visit the output dataset.</a:t>
            </a:r>
          </a:p>
          <a:p>
            <a:pPr marL="823913" lvl="2" indent="-285750">
              <a:buFont typeface="Arial" panose="020B0604020202020204" pitchFamily="34" charset="0"/>
              <a:buChar char="•"/>
            </a:pPr>
            <a:endParaRPr lang="en-US" dirty="0">
              <a:solidFill>
                <a:schemeClr val="tx1"/>
              </a:solidFill>
            </a:endParaRPr>
          </a:p>
        </p:txBody>
      </p:sp>
      <p:pic>
        <p:nvPicPr>
          <p:cNvPr id="7" name="Image 6">
            <a:extLst>
              <a:ext uri="{FF2B5EF4-FFF2-40B4-BE49-F238E27FC236}">
                <a16:creationId xmlns:a16="http://schemas.microsoft.com/office/drawing/2014/main" id="{DD8B017E-10D4-4C95-83A1-BA92E46FF194}"/>
              </a:ext>
            </a:extLst>
          </p:cNvPr>
          <p:cNvPicPr>
            <a:picLocks noChangeAspect="1"/>
          </p:cNvPicPr>
          <p:nvPr/>
        </p:nvPicPr>
        <p:blipFill>
          <a:blip r:embed="rId3"/>
          <a:stretch>
            <a:fillRect/>
          </a:stretch>
        </p:blipFill>
        <p:spPr>
          <a:xfrm>
            <a:off x="922215" y="1612774"/>
            <a:ext cx="3781988" cy="2448274"/>
          </a:xfrm>
          <a:prstGeom prst="rect">
            <a:avLst/>
          </a:prstGeom>
        </p:spPr>
      </p:pic>
      <p:cxnSp>
        <p:nvCxnSpPr>
          <p:cNvPr id="9" name="Connecteur droit avec flèche 8">
            <a:extLst>
              <a:ext uri="{FF2B5EF4-FFF2-40B4-BE49-F238E27FC236}">
                <a16:creationId xmlns:a16="http://schemas.microsoft.com/office/drawing/2014/main" id="{0CDF8C70-D2C5-4406-8271-E591ED9195C5}"/>
              </a:ext>
            </a:extLst>
          </p:cNvPr>
          <p:cNvCxnSpPr/>
          <p:nvPr/>
        </p:nvCxnSpPr>
        <p:spPr>
          <a:xfrm flipV="1">
            <a:off x="3923928" y="3848305"/>
            <a:ext cx="0" cy="5040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5421DFFC-F43C-4A5A-9B11-E363D00835A1}"/>
              </a:ext>
            </a:extLst>
          </p:cNvPr>
          <p:cNvPicPr>
            <a:picLocks noChangeAspect="1"/>
          </p:cNvPicPr>
          <p:nvPr/>
        </p:nvPicPr>
        <p:blipFill>
          <a:blip r:embed="rId4"/>
          <a:stretch>
            <a:fillRect/>
          </a:stretch>
        </p:blipFill>
        <p:spPr>
          <a:xfrm>
            <a:off x="4992435" y="2420888"/>
            <a:ext cx="3409950" cy="704850"/>
          </a:xfrm>
          <a:prstGeom prst="rect">
            <a:avLst/>
          </a:prstGeom>
        </p:spPr>
      </p:pic>
    </p:spTree>
    <p:extLst>
      <p:ext uri="{BB962C8B-B14F-4D97-AF65-F5344CB8AC3E}">
        <p14:creationId xmlns:p14="http://schemas.microsoft.com/office/powerpoint/2010/main" val="1243571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Explore the output dataset (1/2)</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43</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solidFill>
                  <a:schemeClr val="tx1"/>
                </a:solidFill>
                <a:latin typeface="+mj-lt"/>
              </a:rPr>
              <a:t>At the end, we can create to  see which categories of t-shirt are most popular. For that go to the </a:t>
            </a:r>
            <a:r>
              <a:rPr lang="en-US" b="1" dirty="0">
                <a:solidFill>
                  <a:schemeClr val="tx1"/>
                </a:solidFill>
                <a:latin typeface="+mj-lt"/>
              </a:rPr>
              <a:t>Charts</a:t>
            </a:r>
            <a:r>
              <a:rPr lang="en-US" dirty="0">
                <a:solidFill>
                  <a:schemeClr val="tx1"/>
                </a:solidFill>
                <a:latin typeface="+mj-lt"/>
              </a:rPr>
              <a:t> tab. Select </a:t>
            </a:r>
            <a:r>
              <a:rPr lang="en-US" i="1" dirty="0">
                <a:solidFill>
                  <a:schemeClr val="tx1"/>
                </a:solidFill>
                <a:latin typeface="+mj-lt"/>
              </a:rPr>
              <a:t>total</a:t>
            </a:r>
            <a:r>
              <a:rPr lang="en-US" dirty="0">
                <a:solidFill>
                  <a:schemeClr val="tx1"/>
                </a:solidFill>
                <a:latin typeface="+mj-lt"/>
              </a:rPr>
              <a:t> as the Y variable and </a:t>
            </a:r>
            <a:r>
              <a:rPr lang="en-US" i="1" dirty="0" err="1">
                <a:solidFill>
                  <a:schemeClr val="tx1"/>
                </a:solidFill>
                <a:latin typeface="+mj-lt"/>
              </a:rPr>
              <a:t>tshirt_category</a:t>
            </a:r>
            <a:r>
              <a:rPr lang="en-US" i="1" dirty="0">
                <a:solidFill>
                  <a:schemeClr val="tx1"/>
                </a:solidFill>
                <a:latin typeface="+mj-lt"/>
              </a:rPr>
              <a:t> </a:t>
            </a:r>
            <a:r>
              <a:rPr lang="en-US" dirty="0">
                <a:solidFill>
                  <a:schemeClr val="tx1"/>
                </a:solidFill>
                <a:latin typeface="+mj-lt"/>
              </a:rPr>
              <a:t>as the X variable.</a:t>
            </a:r>
          </a:p>
          <a:p>
            <a:pPr marL="644525" lvl="1" indent="-285750">
              <a:buFont typeface="Arial" panose="020B0604020202020204" pitchFamily="34" charset="0"/>
              <a:buChar char="•"/>
            </a:pPr>
            <a:endParaRPr lang="en-US" dirty="0">
              <a:solidFill>
                <a:schemeClr val="tx1"/>
              </a:solidFill>
            </a:endParaRPr>
          </a:p>
        </p:txBody>
      </p:sp>
      <p:pic>
        <p:nvPicPr>
          <p:cNvPr id="2" name="Image 1">
            <a:extLst>
              <a:ext uri="{FF2B5EF4-FFF2-40B4-BE49-F238E27FC236}">
                <a16:creationId xmlns:a16="http://schemas.microsoft.com/office/drawing/2014/main" id="{7761F2FD-5668-45F9-AC86-573F819ADF71}"/>
              </a:ext>
            </a:extLst>
          </p:cNvPr>
          <p:cNvPicPr>
            <a:picLocks noChangeAspect="1"/>
          </p:cNvPicPr>
          <p:nvPr/>
        </p:nvPicPr>
        <p:blipFill>
          <a:blip r:embed="rId3"/>
          <a:stretch>
            <a:fillRect/>
          </a:stretch>
        </p:blipFill>
        <p:spPr>
          <a:xfrm>
            <a:off x="536244" y="1756228"/>
            <a:ext cx="8071512" cy="3978916"/>
          </a:xfrm>
          <a:prstGeom prst="rect">
            <a:avLst/>
          </a:prstGeom>
        </p:spPr>
      </p:pic>
    </p:spTree>
    <p:extLst>
      <p:ext uri="{BB962C8B-B14F-4D97-AF65-F5344CB8AC3E}">
        <p14:creationId xmlns:p14="http://schemas.microsoft.com/office/powerpoint/2010/main" val="1262608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en-US" dirty="0"/>
              <a:t>Tutorial Basics: Explore the output dataset (2/2)</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44</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latin typeface="+mj-lt"/>
              </a:rPr>
              <a:t>Open the total dropdown and choose </a:t>
            </a:r>
            <a:r>
              <a:rPr lang="en-US" b="1" dirty="0">
                <a:latin typeface="+mj-lt"/>
              </a:rPr>
              <a:t>Sum</a:t>
            </a:r>
            <a:r>
              <a:rPr lang="en-US" dirty="0">
                <a:latin typeface="+mj-lt"/>
              </a:rPr>
              <a:t> as the aggregation. This changes our perspective. While each order for tennis shirts is relatively valuable, there are relatively few orders for tennis shirts. Hoodies and male t-shirts are more commonly ordered and the total value of those orders exceeds that of tennis shirts.</a:t>
            </a:r>
            <a:endParaRPr lang="en-US" dirty="0">
              <a:solidFill>
                <a:schemeClr val="tx1"/>
              </a:solidFill>
              <a:latin typeface="+mj-lt"/>
            </a:endParaRPr>
          </a:p>
          <a:p>
            <a:pPr marL="644525" lvl="1" indent="-285750">
              <a:buFont typeface="Arial" panose="020B0604020202020204" pitchFamily="34" charset="0"/>
              <a:buChar char="•"/>
            </a:pPr>
            <a:endParaRPr lang="en-US" dirty="0">
              <a:solidFill>
                <a:schemeClr val="tx1"/>
              </a:solidFill>
            </a:endParaRPr>
          </a:p>
        </p:txBody>
      </p:sp>
      <p:pic>
        <p:nvPicPr>
          <p:cNvPr id="7" name="Image 6">
            <a:extLst>
              <a:ext uri="{FF2B5EF4-FFF2-40B4-BE49-F238E27FC236}">
                <a16:creationId xmlns:a16="http://schemas.microsoft.com/office/drawing/2014/main" id="{0D078BCE-F56B-4B6F-9EC9-012988D739ED}"/>
              </a:ext>
            </a:extLst>
          </p:cNvPr>
          <p:cNvPicPr>
            <a:picLocks noChangeAspect="1"/>
          </p:cNvPicPr>
          <p:nvPr/>
        </p:nvPicPr>
        <p:blipFill>
          <a:blip r:embed="rId3"/>
          <a:stretch>
            <a:fillRect/>
          </a:stretch>
        </p:blipFill>
        <p:spPr>
          <a:xfrm>
            <a:off x="1475656" y="1926320"/>
            <a:ext cx="5904656" cy="3913240"/>
          </a:xfrm>
          <a:prstGeom prst="rect">
            <a:avLst/>
          </a:prstGeom>
        </p:spPr>
      </p:pic>
      <p:cxnSp>
        <p:nvCxnSpPr>
          <p:cNvPr id="9" name="Connecteur droit avec flèche 8">
            <a:extLst>
              <a:ext uri="{FF2B5EF4-FFF2-40B4-BE49-F238E27FC236}">
                <a16:creationId xmlns:a16="http://schemas.microsoft.com/office/drawing/2014/main" id="{221AE7E4-028D-4A0E-BEDB-E2FDDCE39C3F}"/>
              </a:ext>
            </a:extLst>
          </p:cNvPr>
          <p:cNvCxnSpPr/>
          <p:nvPr/>
        </p:nvCxnSpPr>
        <p:spPr>
          <a:xfrm flipV="1">
            <a:off x="4716016" y="2990668"/>
            <a:ext cx="144016" cy="360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45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fr-FR" dirty="0"/>
              <a:t>Tutorial Basics: Group </a:t>
            </a:r>
            <a:r>
              <a:rPr lang="fr-FR" dirty="0" err="1"/>
              <a:t>Orders</a:t>
            </a:r>
            <a:r>
              <a:rPr lang="fr-FR" dirty="0"/>
              <a:t> by Customer (1/3)</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45</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latin typeface="+mj-lt"/>
              </a:rPr>
              <a:t>We want to group all past orders by customer, aggregating their past interactions.</a:t>
            </a:r>
          </a:p>
          <a:p>
            <a:pPr marL="644525" lvl="1" indent="-285750">
              <a:buFont typeface="Arial" panose="020B0604020202020204" pitchFamily="34" charset="0"/>
              <a:buChar char="•"/>
            </a:pPr>
            <a:r>
              <a:rPr lang="en-US" dirty="0">
                <a:solidFill>
                  <a:schemeClr val="tx1"/>
                </a:solidFill>
                <a:latin typeface="+mj-lt"/>
              </a:rPr>
              <a:t>With the </a:t>
            </a:r>
            <a:r>
              <a:rPr lang="en-US" i="1" dirty="0" err="1">
                <a:latin typeface="+mj-lt"/>
              </a:rPr>
              <a:t>orders_prepared</a:t>
            </a:r>
            <a:r>
              <a:rPr lang="en-US" i="1" dirty="0">
                <a:latin typeface="+mj-lt"/>
              </a:rPr>
              <a:t> dataset </a:t>
            </a:r>
            <a:r>
              <a:rPr lang="en-US" dirty="0">
                <a:latin typeface="+mj-lt"/>
              </a:rPr>
              <a:t>open, look in the upper-right corner for the Actions menu. From this menu, choose </a:t>
            </a:r>
            <a:r>
              <a:rPr lang="en-US" b="1" dirty="0">
                <a:latin typeface="+mj-lt"/>
              </a:rPr>
              <a:t>Group</a:t>
            </a:r>
            <a:r>
              <a:rPr lang="en-US" dirty="0">
                <a:latin typeface="+mj-lt"/>
              </a:rPr>
              <a:t> in the list of Visual recipes. The Group Recipe allows you to aggregate the values of some columns by values of one or more keys.</a:t>
            </a:r>
          </a:p>
          <a:p>
            <a:pPr marL="644525" lvl="1" indent="-285750">
              <a:buFont typeface="Arial" panose="020B0604020202020204" pitchFamily="34" charset="0"/>
              <a:buChar char="•"/>
            </a:pPr>
            <a:r>
              <a:rPr lang="en-US" dirty="0">
                <a:solidFill>
                  <a:schemeClr val="tx1"/>
                </a:solidFill>
                <a:latin typeface="+mj-lt"/>
              </a:rPr>
              <a:t>Choose to group by </a:t>
            </a:r>
            <a:r>
              <a:rPr lang="en-US" i="1" dirty="0" err="1">
                <a:solidFill>
                  <a:schemeClr val="tx1"/>
                </a:solidFill>
                <a:latin typeface="+mj-lt"/>
              </a:rPr>
              <a:t>customer_id</a:t>
            </a:r>
            <a:r>
              <a:rPr lang="en-US" i="1" dirty="0">
                <a:solidFill>
                  <a:schemeClr val="tx1"/>
                </a:solidFill>
                <a:latin typeface="+mj-lt"/>
              </a:rPr>
              <a:t>. </a:t>
            </a:r>
            <a:r>
              <a:rPr lang="en-US" dirty="0">
                <a:latin typeface="+mj-lt"/>
              </a:rPr>
              <a:t>Change the name of your dataset to </a:t>
            </a:r>
            <a:r>
              <a:rPr lang="en-US" i="1" dirty="0" err="1">
                <a:latin typeface="+mj-lt"/>
              </a:rPr>
              <a:t>orders_by_customer</a:t>
            </a:r>
            <a:r>
              <a:rPr lang="en-US" dirty="0">
                <a:latin typeface="+mj-lt"/>
              </a:rPr>
              <a:t>. Click </a:t>
            </a:r>
            <a:r>
              <a:rPr lang="en-US" b="1" dirty="0">
                <a:latin typeface="+mj-lt"/>
              </a:rPr>
              <a:t>Create Recipe</a:t>
            </a:r>
            <a:endParaRPr lang="en-US" b="1" dirty="0">
              <a:solidFill>
                <a:schemeClr val="tx1"/>
              </a:solidFill>
              <a:latin typeface="+mj-lt"/>
            </a:endParaRPr>
          </a:p>
          <a:p>
            <a:pPr marL="644525" lvl="1" indent="-285750">
              <a:buFont typeface="Arial" panose="020B0604020202020204" pitchFamily="34" charset="0"/>
              <a:buChar char="•"/>
            </a:pPr>
            <a:endParaRPr lang="en-US" dirty="0">
              <a:solidFill>
                <a:schemeClr val="tx1"/>
              </a:solidFill>
            </a:endParaRPr>
          </a:p>
        </p:txBody>
      </p:sp>
      <p:pic>
        <p:nvPicPr>
          <p:cNvPr id="2" name="Image 1">
            <a:extLst>
              <a:ext uri="{FF2B5EF4-FFF2-40B4-BE49-F238E27FC236}">
                <a16:creationId xmlns:a16="http://schemas.microsoft.com/office/drawing/2014/main" id="{0FBDD330-FA5A-4BE2-BE60-714A14646D80}"/>
              </a:ext>
            </a:extLst>
          </p:cNvPr>
          <p:cNvPicPr>
            <a:picLocks noChangeAspect="1"/>
          </p:cNvPicPr>
          <p:nvPr/>
        </p:nvPicPr>
        <p:blipFill rotWithShape="1">
          <a:blip r:embed="rId3"/>
          <a:srcRect l="5030" t="6977" r="3897" b="6071"/>
          <a:stretch/>
        </p:blipFill>
        <p:spPr>
          <a:xfrm>
            <a:off x="1043608" y="2590048"/>
            <a:ext cx="3888432" cy="3130640"/>
          </a:xfrm>
          <a:prstGeom prst="rect">
            <a:avLst/>
          </a:prstGeom>
        </p:spPr>
      </p:pic>
      <p:cxnSp>
        <p:nvCxnSpPr>
          <p:cNvPr id="8" name="Connecteur droit avec flèche 7">
            <a:extLst>
              <a:ext uri="{FF2B5EF4-FFF2-40B4-BE49-F238E27FC236}">
                <a16:creationId xmlns:a16="http://schemas.microsoft.com/office/drawing/2014/main" id="{0501DF32-5BF6-45C0-B077-FF2D8FBFC546}"/>
              </a:ext>
            </a:extLst>
          </p:cNvPr>
          <p:cNvCxnSpPr>
            <a:cxnSpLocks/>
          </p:cNvCxnSpPr>
          <p:nvPr/>
        </p:nvCxnSpPr>
        <p:spPr>
          <a:xfrm flipH="1">
            <a:off x="1619672" y="4581128"/>
            <a:ext cx="216024" cy="216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14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fr-FR" dirty="0"/>
              <a:t>Tutorial Basics: Group </a:t>
            </a:r>
            <a:r>
              <a:rPr lang="fr-FR" dirty="0" err="1"/>
              <a:t>Orders</a:t>
            </a:r>
            <a:r>
              <a:rPr lang="fr-FR" dirty="0"/>
              <a:t> by Customer (2/3)</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46</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latin typeface="+mj-lt"/>
              </a:rPr>
              <a:t>The Group Recipe has several steps (on the left). The core step is the Group step, where you choose which columns to aggregate and what aggregations you want performed.</a:t>
            </a:r>
          </a:p>
          <a:p>
            <a:pPr marL="644525" lvl="1" indent="-285750">
              <a:buFont typeface="Arial" panose="020B0604020202020204" pitchFamily="34" charset="0"/>
              <a:buChar char="•"/>
            </a:pPr>
            <a:r>
              <a:rPr lang="en-US" dirty="0">
                <a:solidFill>
                  <a:schemeClr val="tx1"/>
                </a:solidFill>
                <a:latin typeface="+mj-lt"/>
              </a:rPr>
              <a:t>Some columns, like </a:t>
            </a:r>
            <a:r>
              <a:rPr lang="en-US" i="1" dirty="0" err="1">
                <a:solidFill>
                  <a:schemeClr val="tx1"/>
                </a:solidFill>
                <a:latin typeface="+mj-lt"/>
              </a:rPr>
              <a:t>order_id</a:t>
            </a:r>
            <a:r>
              <a:rPr lang="en-US" i="1" dirty="0">
                <a:solidFill>
                  <a:schemeClr val="tx1"/>
                </a:solidFill>
                <a:latin typeface="+mj-lt"/>
              </a:rPr>
              <a:t> </a:t>
            </a:r>
            <a:r>
              <a:rPr lang="en-US" dirty="0">
                <a:solidFill>
                  <a:schemeClr val="tx1"/>
                </a:solidFill>
                <a:latin typeface="+mj-lt"/>
              </a:rPr>
              <a:t>we won’t need in the new dataset. For the others make the following selections:</a:t>
            </a:r>
          </a:p>
          <a:p>
            <a:pPr marL="823913" lvl="2" indent="-285750">
              <a:buFont typeface="Arial" panose="020B0604020202020204" pitchFamily="34" charset="0"/>
              <a:buChar char="•"/>
            </a:pPr>
            <a:r>
              <a:rPr lang="en-US" dirty="0" err="1">
                <a:solidFill>
                  <a:schemeClr val="tx1"/>
                </a:solidFill>
                <a:latin typeface="+mj-lt"/>
              </a:rPr>
              <a:t>Order_date</a:t>
            </a:r>
            <a:r>
              <a:rPr lang="en-US" dirty="0">
                <a:solidFill>
                  <a:schemeClr val="tx1"/>
                </a:solidFill>
                <a:latin typeface="+mj-lt"/>
              </a:rPr>
              <a:t>: </a:t>
            </a:r>
            <a:r>
              <a:rPr lang="en-US" dirty="0">
                <a:solidFill>
                  <a:srgbClr val="00B050"/>
                </a:solidFill>
                <a:latin typeface="+mj-lt"/>
              </a:rPr>
              <a:t>Min</a:t>
            </a:r>
            <a:r>
              <a:rPr lang="en-US" dirty="0">
                <a:solidFill>
                  <a:schemeClr val="tx1"/>
                </a:solidFill>
                <a:latin typeface="+mj-lt"/>
              </a:rPr>
              <a:t> =&gt; first date at which a customer ordered</a:t>
            </a:r>
          </a:p>
          <a:p>
            <a:pPr marL="823913" lvl="2" indent="-285750">
              <a:buFont typeface="Arial" panose="020B0604020202020204" pitchFamily="34" charset="0"/>
              <a:buChar char="•"/>
            </a:pPr>
            <a:r>
              <a:rPr lang="en-US" dirty="0" err="1">
                <a:solidFill>
                  <a:schemeClr val="tx1"/>
                </a:solidFill>
                <a:latin typeface="+mj-lt"/>
              </a:rPr>
              <a:t>Pages_visited</a:t>
            </a:r>
            <a:r>
              <a:rPr lang="en-US" dirty="0">
                <a:solidFill>
                  <a:schemeClr val="tx1"/>
                </a:solidFill>
                <a:latin typeface="+mj-lt"/>
              </a:rPr>
              <a:t>: </a:t>
            </a:r>
            <a:r>
              <a:rPr lang="en-US" dirty="0">
                <a:solidFill>
                  <a:srgbClr val="00B050"/>
                </a:solidFill>
                <a:latin typeface="+mj-lt"/>
              </a:rPr>
              <a:t>Avg</a:t>
            </a:r>
            <a:r>
              <a:rPr lang="en-US" dirty="0">
                <a:solidFill>
                  <a:schemeClr val="tx1"/>
                </a:solidFill>
                <a:latin typeface="+mj-lt"/>
              </a:rPr>
              <a:t> =&gt; average number of visited pages by visit</a:t>
            </a:r>
          </a:p>
          <a:p>
            <a:pPr marL="823913" lvl="2" indent="-285750">
              <a:buFont typeface="Arial" panose="020B0604020202020204" pitchFamily="34" charset="0"/>
              <a:buChar char="•"/>
            </a:pPr>
            <a:r>
              <a:rPr lang="en-US" dirty="0">
                <a:solidFill>
                  <a:schemeClr val="tx1"/>
                </a:solidFill>
                <a:latin typeface="+mj-lt"/>
              </a:rPr>
              <a:t>Total: </a:t>
            </a:r>
            <a:r>
              <a:rPr lang="en-US" dirty="0">
                <a:solidFill>
                  <a:srgbClr val="00B050"/>
                </a:solidFill>
                <a:latin typeface="+mj-lt"/>
              </a:rPr>
              <a:t>Sum</a:t>
            </a:r>
            <a:r>
              <a:rPr lang="en-US" dirty="0">
                <a:solidFill>
                  <a:schemeClr val="tx1"/>
                </a:solidFill>
                <a:latin typeface="+mj-lt"/>
              </a:rPr>
              <a:t> =&gt; sum of all orders of the customer</a:t>
            </a:r>
          </a:p>
          <a:p>
            <a:pPr marL="644525" lvl="1" indent="-285750">
              <a:buFont typeface="Arial" panose="020B0604020202020204" pitchFamily="34" charset="0"/>
              <a:buChar char="•"/>
            </a:pPr>
            <a:endParaRPr lang="en-US" dirty="0">
              <a:solidFill>
                <a:schemeClr val="tx1"/>
              </a:solidFill>
            </a:endParaRPr>
          </a:p>
        </p:txBody>
      </p:sp>
      <p:pic>
        <p:nvPicPr>
          <p:cNvPr id="2" name="Image 1">
            <a:extLst>
              <a:ext uri="{FF2B5EF4-FFF2-40B4-BE49-F238E27FC236}">
                <a16:creationId xmlns:a16="http://schemas.microsoft.com/office/drawing/2014/main" id="{3B47131C-83B0-4D2F-A2A2-7ACD5852BDCB}"/>
              </a:ext>
            </a:extLst>
          </p:cNvPr>
          <p:cNvPicPr>
            <a:picLocks noChangeAspect="1"/>
          </p:cNvPicPr>
          <p:nvPr/>
        </p:nvPicPr>
        <p:blipFill>
          <a:blip r:embed="rId3"/>
          <a:stretch>
            <a:fillRect/>
          </a:stretch>
        </p:blipFill>
        <p:spPr>
          <a:xfrm>
            <a:off x="772904" y="2852936"/>
            <a:ext cx="7776864" cy="2562884"/>
          </a:xfrm>
          <a:prstGeom prst="rect">
            <a:avLst/>
          </a:prstGeom>
        </p:spPr>
      </p:pic>
    </p:spTree>
    <p:extLst>
      <p:ext uri="{BB962C8B-B14F-4D97-AF65-F5344CB8AC3E}">
        <p14:creationId xmlns:p14="http://schemas.microsoft.com/office/powerpoint/2010/main" val="1051440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fr-FR" dirty="0"/>
              <a:t>Tutorial Basics: Group </a:t>
            </a:r>
            <a:r>
              <a:rPr lang="fr-FR" dirty="0" err="1"/>
              <a:t>Orders</a:t>
            </a:r>
            <a:r>
              <a:rPr lang="fr-FR" dirty="0"/>
              <a:t> by Customer (3/3)</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47</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latin typeface="+mj-lt"/>
              </a:rPr>
              <a:t>In the output step, you can select to rename the output columns. Let’s rename </a:t>
            </a:r>
            <a:r>
              <a:rPr lang="en-US" i="1" dirty="0" err="1">
                <a:latin typeface="+mj-lt"/>
              </a:rPr>
              <a:t>order_date_min</a:t>
            </a:r>
            <a:r>
              <a:rPr lang="en-US" i="1" dirty="0">
                <a:latin typeface="+mj-lt"/>
              </a:rPr>
              <a:t> </a:t>
            </a:r>
            <a:r>
              <a:rPr lang="en-US" dirty="0">
                <a:latin typeface="+mj-lt"/>
              </a:rPr>
              <a:t>to </a:t>
            </a:r>
            <a:r>
              <a:rPr lang="en-US" i="1" dirty="0" err="1">
                <a:latin typeface="+mj-lt"/>
              </a:rPr>
              <a:t>first_order_date</a:t>
            </a:r>
            <a:endParaRPr lang="en-US" dirty="0">
              <a:latin typeface="+mj-lt"/>
            </a:endParaRPr>
          </a:p>
          <a:p>
            <a:pPr marL="644525" lvl="1" indent="-285750">
              <a:buFont typeface="Arial" panose="020B0604020202020204" pitchFamily="34" charset="0"/>
              <a:buChar char="•"/>
            </a:pPr>
            <a:r>
              <a:rPr lang="en-US" dirty="0">
                <a:solidFill>
                  <a:schemeClr val="tx1"/>
                </a:solidFill>
                <a:latin typeface="+mj-lt"/>
              </a:rPr>
              <a:t>Click </a:t>
            </a:r>
            <a:r>
              <a:rPr lang="en-US" b="1" dirty="0">
                <a:solidFill>
                  <a:schemeClr val="tx1"/>
                </a:solidFill>
                <a:latin typeface="+mj-lt"/>
              </a:rPr>
              <a:t>Run</a:t>
            </a:r>
            <a:r>
              <a:rPr lang="en-US" dirty="0">
                <a:solidFill>
                  <a:schemeClr val="tx1"/>
                </a:solidFill>
                <a:latin typeface="+mj-lt"/>
              </a:rPr>
              <a:t> to create the new grouped dataset, then Explore the new dataset once run is complete</a:t>
            </a:r>
          </a:p>
          <a:p>
            <a:pPr marL="644525" lvl="1" indent="-285750">
              <a:buFont typeface="Arial" panose="020B0604020202020204" pitchFamily="34" charset="0"/>
              <a:buChar char="•"/>
            </a:pPr>
            <a:endParaRPr lang="en-US" dirty="0">
              <a:solidFill>
                <a:schemeClr val="tx1"/>
              </a:solidFill>
            </a:endParaRPr>
          </a:p>
        </p:txBody>
      </p:sp>
      <p:pic>
        <p:nvPicPr>
          <p:cNvPr id="2" name="Image 1">
            <a:extLst>
              <a:ext uri="{FF2B5EF4-FFF2-40B4-BE49-F238E27FC236}">
                <a16:creationId xmlns:a16="http://schemas.microsoft.com/office/drawing/2014/main" id="{FF4876CE-A508-418A-B2E2-5CC2DA1BDB5D}"/>
              </a:ext>
            </a:extLst>
          </p:cNvPr>
          <p:cNvPicPr>
            <a:picLocks noChangeAspect="1"/>
          </p:cNvPicPr>
          <p:nvPr/>
        </p:nvPicPr>
        <p:blipFill>
          <a:blip r:embed="rId3"/>
          <a:stretch>
            <a:fillRect/>
          </a:stretch>
        </p:blipFill>
        <p:spPr>
          <a:xfrm>
            <a:off x="2123728" y="1932588"/>
            <a:ext cx="4333240" cy="3944684"/>
          </a:xfrm>
          <a:prstGeom prst="rect">
            <a:avLst/>
          </a:prstGeom>
        </p:spPr>
      </p:pic>
    </p:spTree>
    <p:extLst>
      <p:ext uri="{BB962C8B-B14F-4D97-AF65-F5344CB8AC3E}">
        <p14:creationId xmlns:p14="http://schemas.microsoft.com/office/powerpoint/2010/main" val="473283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53C0238-091A-428D-ABB1-9B7CC263CAD7}"/>
              </a:ext>
            </a:extLst>
          </p:cNvPr>
          <p:cNvSpPr>
            <a:spLocks noGrp="1"/>
          </p:cNvSpPr>
          <p:nvPr>
            <p:ph type="title"/>
          </p:nvPr>
        </p:nvSpPr>
        <p:spPr/>
        <p:txBody>
          <a:bodyPr/>
          <a:lstStyle/>
          <a:p>
            <a:r>
              <a:rPr lang="fr-FR" dirty="0"/>
              <a:t>Tutorial Basics: Explore the Flow</a:t>
            </a:r>
          </a:p>
        </p:txBody>
      </p:sp>
      <p:sp>
        <p:nvSpPr>
          <p:cNvPr id="4" name="Espace réservé de la date 3">
            <a:extLst>
              <a:ext uri="{FF2B5EF4-FFF2-40B4-BE49-F238E27FC236}">
                <a16:creationId xmlns:a16="http://schemas.microsoft.com/office/drawing/2014/main" id="{926A416C-F087-4179-A242-4A4B16652F0E}"/>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B8683B8B-1606-4A82-AC93-0489141F5063}"/>
              </a:ext>
            </a:extLst>
          </p:cNvPr>
          <p:cNvSpPr>
            <a:spLocks noGrp="1"/>
          </p:cNvSpPr>
          <p:nvPr>
            <p:ph type="ftr" sz="quarter" idx="11"/>
          </p:nvPr>
        </p:nvSpPr>
        <p:spPr/>
        <p:txBody>
          <a:bodyPr/>
          <a:lstStyle/>
          <a:p>
            <a:pPr>
              <a:defRPr/>
            </a:pPr>
            <a:r>
              <a:rPr lang="en-GB" noProof="0" dirty="0" err="1"/>
              <a:t>Dataiku</a:t>
            </a:r>
            <a:r>
              <a:rPr lang="en-GB" noProof="0" dirty="0"/>
              <a:t> DSS</a:t>
            </a:r>
          </a:p>
        </p:txBody>
      </p:sp>
      <p:sp>
        <p:nvSpPr>
          <p:cNvPr id="6" name="Espace réservé du numéro de diapositive 5">
            <a:extLst>
              <a:ext uri="{FF2B5EF4-FFF2-40B4-BE49-F238E27FC236}">
                <a16:creationId xmlns:a16="http://schemas.microsoft.com/office/drawing/2014/main" id="{0E0A5B5E-A3CF-45A2-A584-E29F05620CA5}"/>
              </a:ext>
            </a:extLst>
          </p:cNvPr>
          <p:cNvSpPr>
            <a:spLocks noGrp="1"/>
          </p:cNvSpPr>
          <p:nvPr>
            <p:ph type="sldNum" sz="quarter" idx="12"/>
          </p:nvPr>
        </p:nvSpPr>
        <p:spPr/>
        <p:txBody>
          <a:bodyPr/>
          <a:lstStyle/>
          <a:p>
            <a:pPr>
              <a:defRPr/>
            </a:pPr>
            <a:fld id="{276219AF-F5ED-455B-A512-B03AB3602319}" type="slidenum">
              <a:rPr lang="en-GB" noProof="0" smtClean="0"/>
              <a:pPr>
                <a:defRPr/>
              </a:pPr>
              <a:t>48</a:t>
            </a:fld>
            <a:endParaRPr lang="en-GB" noProof="0" dirty="0"/>
          </a:p>
        </p:txBody>
      </p:sp>
      <p:sp>
        <p:nvSpPr>
          <p:cNvPr id="10" name="Espace réservé du contenu 1">
            <a:extLst>
              <a:ext uri="{FF2B5EF4-FFF2-40B4-BE49-F238E27FC236}">
                <a16:creationId xmlns:a16="http://schemas.microsoft.com/office/drawing/2014/main" id="{9EAD7AAC-EB80-4210-ABC0-F43EE1153AB9}"/>
              </a:ext>
            </a:extLst>
          </p:cNvPr>
          <p:cNvSpPr txBox="1">
            <a:spLocks/>
          </p:cNvSpPr>
          <p:nvPr/>
        </p:nvSpPr>
        <p:spPr>
          <a:xfrm>
            <a:off x="342578" y="980728"/>
            <a:ext cx="8460000" cy="4739960"/>
          </a:xfrm>
          <a:prstGeom prst="rect">
            <a:avLst/>
          </a:prstGeom>
        </p:spPr>
        <p:txBody>
          <a:bodyPr vert="horz" lIns="0" tIns="0" rIns="0" bIns="0" rtlCol="0" anchor="t" anchorCtr="0">
            <a:normAutofit/>
          </a:bodyPr>
          <a:lstStyle>
            <a:lvl1pPr marL="0" indent="0" algn="l" defTabSz="914400" rtl="0" eaLnBrk="1" latinLnBrk="0" hangingPunct="1">
              <a:spcBef>
                <a:spcPts val="200"/>
              </a:spcBef>
              <a:buClr>
                <a:schemeClr val="accent4"/>
              </a:buClr>
              <a:buSzPct val="100000"/>
              <a:buFontTx/>
              <a:buNone/>
              <a:defRPr sz="1800" kern="1200">
                <a:solidFill>
                  <a:schemeClr val="tx1"/>
                </a:solidFill>
                <a:latin typeface="+mn-lt"/>
                <a:ea typeface="+mn-ea"/>
                <a:cs typeface="+mn-cs"/>
              </a:defRPr>
            </a:lvl1pPr>
            <a:lvl2pPr marL="358775" indent="-179388" algn="l" defTabSz="914400" rtl="0" eaLnBrk="1" latinLnBrk="0" hangingPunct="1">
              <a:spcBef>
                <a:spcPts val="200"/>
              </a:spcBef>
              <a:buClr>
                <a:schemeClr val="accent1"/>
              </a:buClr>
              <a:buSzPct val="90000"/>
              <a:buFont typeface="Wingdings" panose="05000000000000000000" pitchFamily="2" charset="2"/>
              <a:buChar char="§"/>
              <a:defRPr sz="1600" kern="1200">
                <a:solidFill>
                  <a:schemeClr val="tx1"/>
                </a:solidFill>
                <a:latin typeface="+mn-lt"/>
                <a:ea typeface="+mn-ea"/>
                <a:cs typeface="+mn-cs"/>
              </a:defRPr>
            </a:lvl2pPr>
            <a:lvl3pPr marL="538163" indent="-182563" algn="l" defTabSz="914400" rtl="0" eaLnBrk="1" latinLnBrk="0" hangingPunct="1">
              <a:spcBef>
                <a:spcPts val="200"/>
              </a:spcBef>
              <a:buFont typeface="Wingdings" panose="05000000000000000000" pitchFamily="2" charset="2"/>
              <a:buChar char="§"/>
              <a:defRPr sz="1400" kern="1200">
                <a:solidFill>
                  <a:schemeClr val="accent1"/>
                </a:solidFill>
                <a:latin typeface="+mn-lt"/>
                <a:ea typeface="+mn-ea"/>
                <a:cs typeface="+mn-cs"/>
              </a:defRPr>
            </a:lvl3pPr>
            <a:lvl4pPr marL="719138" indent="-173038" algn="l" defTabSz="914400" rtl="0" eaLnBrk="1" latinLnBrk="0" hangingPunct="1">
              <a:spcBef>
                <a:spcPts val="200"/>
              </a:spcBef>
              <a:buFont typeface="Wingdings" panose="05000000000000000000" pitchFamily="2" charset="2"/>
              <a:buChar char="§"/>
              <a:defRPr sz="1200" kern="1200">
                <a:solidFill>
                  <a:schemeClr val="tx2"/>
                </a:solidFill>
                <a:latin typeface="+mn-lt"/>
                <a:ea typeface="+mn-ea"/>
                <a:cs typeface="+mn-cs"/>
              </a:defRPr>
            </a:lvl4pPr>
            <a:lvl5pPr marL="3175" indent="4763" algn="l" defTabSz="914400" rtl="0" eaLnBrk="1" latinLnBrk="0" hangingPunct="1">
              <a:spcBef>
                <a:spcPts val="200"/>
              </a:spcBef>
              <a:buFontTx/>
              <a:buNone/>
              <a:defRPr sz="1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4525" lvl="1" indent="-285750">
              <a:buFont typeface="Arial" panose="020B0604020202020204" pitchFamily="34" charset="0"/>
              <a:buChar char="•"/>
            </a:pPr>
            <a:r>
              <a:rPr lang="en-US" dirty="0">
                <a:latin typeface="+mj-lt"/>
              </a:rPr>
              <a:t>Click on the flow icon next to the project name at the top of the page go to the project Flow. It is a visual representation of your project pipeline. You can see the preparation recipe followed by the Group Recipe followed by its output dataset</a:t>
            </a:r>
            <a:r>
              <a:rPr lang="en-US" dirty="0"/>
              <a:t>.</a:t>
            </a:r>
            <a:endParaRPr lang="en-US" dirty="0">
              <a:solidFill>
                <a:schemeClr val="tx1"/>
              </a:solidFill>
            </a:endParaRPr>
          </a:p>
          <a:p>
            <a:pPr marL="644525" lvl="1" indent="-285750">
              <a:buFont typeface="Arial" panose="020B0604020202020204" pitchFamily="34" charset="0"/>
              <a:buChar char="•"/>
            </a:pPr>
            <a:endParaRPr lang="en-US" dirty="0">
              <a:solidFill>
                <a:schemeClr val="tx1"/>
              </a:solidFill>
            </a:endParaRPr>
          </a:p>
        </p:txBody>
      </p:sp>
      <p:pic>
        <p:nvPicPr>
          <p:cNvPr id="2" name="Image 1">
            <a:extLst>
              <a:ext uri="{FF2B5EF4-FFF2-40B4-BE49-F238E27FC236}">
                <a16:creationId xmlns:a16="http://schemas.microsoft.com/office/drawing/2014/main" id="{CC89F29B-2A1C-412C-B9EB-FEDC0C34A54D}"/>
              </a:ext>
            </a:extLst>
          </p:cNvPr>
          <p:cNvPicPr>
            <a:picLocks noChangeAspect="1"/>
          </p:cNvPicPr>
          <p:nvPr/>
        </p:nvPicPr>
        <p:blipFill rotWithShape="1">
          <a:blip r:embed="rId3"/>
          <a:srcRect b="69444"/>
          <a:stretch/>
        </p:blipFill>
        <p:spPr>
          <a:xfrm>
            <a:off x="971600" y="1757669"/>
            <a:ext cx="4722216" cy="1026520"/>
          </a:xfrm>
          <a:prstGeom prst="rect">
            <a:avLst/>
          </a:prstGeom>
        </p:spPr>
      </p:pic>
      <p:pic>
        <p:nvPicPr>
          <p:cNvPr id="7" name="Image 6">
            <a:extLst>
              <a:ext uri="{FF2B5EF4-FFF2-40B4-BE49-F238E27FC236}">
                <a16:creationId xmlns:a16="http://schemas.microsoft.com/office/drawing/2014/main" id="{DD9E63D3-74E6-4EB1-B064-7A6FBA7DE5DE}"/>
              </a:ext>
            </a:extLst>
          </p:cNvPr>
          <p:cNvPicPr>
            <a:picLocks noChangeAspect="1"/>
          </p:cNvPicPr>
          <p:nvPr/>
        </p:nvPicPr>
        <p:blipFill>
          <a:blip r:embed="rId4"/>
          <a:stretch>
            <a:fillRect/>
          </a:stretch>
        </p:blipFill>
        <p:spPr>
          <a:xfrm>
            <a:off x="971600" y="2903061"/>
            <a:ext cx="5824782" cy="2448274"/>
          </a:xfrm>
          <a:prstGeom prst="rect">
            <a:avLst/>
          </a:prstGeom>
        </p:spPr>
      </p:pic>
    </p:spTree>
    <p:extLst>
      <p:ext uri="{BB962C8B-B14F-4D97-AF65-F5344CB8AC3E}">
        <p14:creationId xmlns:p14="http://schemas.microsoft.com/office/powerpoint/2010/main" val="1133191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906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rPr lang="en-GB" dirty="0"/>
              <a:t>HDFS : Hadoop Distributed File System (1/2)</a:t>
            </a:r>
          </a:p>
        </p:txBody>
      </p:sp>
      <p:sp>
        <p:nvSpPr>
          <p:cNvPr id="2" name="Espace réservé de la date 1"/>
          <p:cNvSpPr>
            <a:spLocks noGrp="1"/>
          </p:cNvSpPr>
          <p:nvPr>
            <p:ph type="dt" sz="half" idx="10"/>
          </p:nvPr>
        </p:nvSpPr>
        <p:spPr/>
        <p:txBody>
          <a:bodyPr/>
          <a:lstStyle/>
          <a:p>
            <a:r>
              <a:rPr lang="en-GB" dirty="0"/>
              <a:t>|  23/09/2019  |</a:t>
            </a:r>
          </a:p>
        </p:txBody>
      </p:sp>
      <p:sp>
        <p:nvSpPr>
          <p:cNvPr id="3" name="Espace réservé du pied de page 2"/>
          <p:cNvSpPr>
            <a:spLocks noGrp="1"/>
          </p:cNvSpPr>
          <p:nvPr>
            <p:ph type="ftr" sz="quarter" idx="11"/>
          </p:nvPr>
        </p:nvSpPr>
        <p:spPr/>
        <p:txBody>
          <a:bodyPr/>
          <a:lstStyle/>
          <a:p>
            <a:r>
              <a:rPr lang="en-GB" dirty="0"/>
              <a:t>Dataiku DSS</a:t>
            </a:r>
          </a:p>
        </p:txBody>
      </p:sp>
      <p:sp>
        <p:nvSpPr>
          <p:cNvPr id="4" name="Espace réservé du numéro de diapositive 3"/>
          <p:cNvSpPr>
            <a:spLocks noGrp="1"/>
          </p:cNvSpPr>
          <p:nvPr>
            <p:ph type="sldNum" sz="quarter" idx="12"/>
          </p:nvPr>
        </p:nvSpPr>
        <p:spPr/>
        <p:txBody>
          <a:bodyPr/>
          <a:lstStyle/>
          <a:p>
            <a:fld id="{276219AF-F5ED-455B-A512-B03AB3602319}" type="slidenum">
              <a:rPr lang="en-GB" smtClean="0"/>
              <a:pPr/>
              <a:t>5</a:t>
            </a:fld>
            <a:endParaRPr lang="en-GB" dirty="0"/>
          </a:p>
        </p:txBody>
      </p:sp>
      <p:sp>
        <p:nvSpPr>
          <p:cNvPr id="52" name="Rectangle 51">
            <a:extLst>
              <a:ext uri="{FF2B5EF4-FFF2-40B4-BE49-F238E27FC236}">
                <a16:creationId xmlns:a16="http://schemas.microsoft.com/office/drawing/2014/main" id="{2B1923C7-585F-41F7-A26B-6DE57AAB911C}"/>
              </a:ext>
            </a:extLst>
          </p:cNvPr>
          <p:cNvSpPr/>
          <p:nvPr/>
        </p:nvSpPr>
        <p:spPr>
          <a:xfrm>
            <a:off x="4027715" y="1720547"/>
            <a:ext cx="4774864" cy="3508653"/>
          </a:xfrm>
          <a:prstGeom prst="rect">
            <a:avLst/>
          </a:prstGeom>
        </p:spPr>
        <p:txBody>
          <a:bodyPr wrap="square">
            <a:spAutoFit/>
          </a:bodyPr>
          <a:lstStyle/>
          <a:p>
            <a:pPr marL="285750" indent="-285750" defTabSz="457200" fontAlgn="base">
              <a:spcBef>
                <a:spcPts val="600"/>
              </a:spcBef>
              <a:spcAft>
                <a:spcPct val="0"/>
              </a:spcAft>
              <a:buClr>
                <a:srgbClr val="BD2027">
                  <a:lumMod val="60000"/>
                  <a:lumOff val="40000"/>
                </a:srgbClr>
              </a:buClr>
              <a:buFont typeface="Wingdings" panose="05000000000000000000" pitchFamily="2" charset="2"/>
              <a:buChar char="ü"/>
            </a:pPr>
            <a:r>
              <a:rPr lang="en-US" sz="1200" b="1" dirty="0">
                <a:solidFill>
                  <a:srgbClr val="BD2027"/>
                </a:solidFill>
                <a:latin typeface="Arial Narrow" panose="020B0606020202030204" pitchFamily="34" charset="0"/>
                <a:cs typeface="Arial" charset="0"/>
              </a:rPr>
              <a:t>                          </a:t>
            </a:r>
            <a:r>
              <a:rPr lang="en-US" sz="1200" dirty="0">
                <a:solidFill>
                  <a:srgbClr val="FFFFFF">
                    <a:lumMod val="25000"/>
                  </a:srgbClr>
                </a:solidFill>
                <a:latin typeface="Arial Narrow" panose="020B0606020202030204" pitchFamily="34" charset="0"/>
                <a:cs typeface="Arial" charset="0"/>
              </a:rPr>
              <a:t>is the Hadoop file system : </a:t>
            </a:r>
            <a:r>
              <a:rPr lang="en-US" sz="1200" b="1" u="sng" dirty="0">
                <a:solidFill>
                  <a:srgbClr val="64A05A"/>
                </a:solidFill>
                <a:latin typeface="Arial Narrow" panose="020B0606020202030204" pitchFamily="34" charset="0"/>
                <a:cs typeface="Arial" charset="0"/>
              </a:rPr>
              <a:t>H</a:t>
            </a:r>
            <a:r>
              <a:rPr lang="en-US" sz="1200" dirty="0">
                <a:solidFill>
                  <a:srgbClr val="FFFFFF">
                    <a:lumMod val="25000"/>
                  </a:srgbClr>
                </a:solidFill>
                <a:latin typeface="Arial Narrow" panose="020B0606020202030204" pitchFamily="34" charset="0"/>
                <a:cs typeface="Arial" charset="0"/>
              </a:rPr>
              <a:t>adoop </a:t>
            </a:r>
            <a:r>
              <a:rPr lang="en-US" sz="1200" b="1" u="sng" dirty="0">
                <a:solidFill>
                  <a:srgbClr val="64A05A"/>
                </a:solidFill>
                <a:latin typeface="Arial Narrow" panose="020B0606020202030204" pitchFamily="34" charset="0"/>
                <a:cs typeface="Arial" charset="0"/>
              </a:rPr>
              <a:t>D</a:t>
            </a:r>
            <a:r>
              <a:rPr lang="en-US" sz="1200" dirty="0">
                <a:solidFill>
                  <a:srgbClr val="FFFFFF">
                    <a:lumMod val="25000"/>
                  </a:srgbClr>
                </a:solidFill>
                <a:latin typeface="Arial Narrow" panose="020B0606020202030204" pitchFamily="34" charset="0"/>
                <a:cs typeface="Arial" charset="0"/>
              </a:rPr>
              <a:t>istributed </a:t>
            </a:r>
            <a:r>
              <a:rPr lang="en-US" sz="1200" b="1" u="sng" dirty="0">
                <a:solidFill>
                  <a:srgbClr val="64A05A"/>
                </a:solidFill>
                <a:latin typeface="Arial Narrow" panose="020B0606020202030204" pitchFamily="34" charset="0"/>
                <a:cs typeface="Arial" charset="0"/>
              </a:rPr>
              <a:t>F</a:t>
            </a:r>
            <a:r>
              <a:rPr lang="en-US" sz="1200" dirty="0">
                <a:solidFill>
                  <a:srgbClr val="FFFFFF">
                    <a:lumMod val="25000"/>
                  </a:srgbClr>
                </a:solidFill>
                <a:latin typeface="Arial Narrow" panose="020B0606020202030204" pitchFamily="34" charset="0"/>
                <a:cs typeface="Arial" charset="0"/>
              </a:rPr>
              <a:t>ile </a:t>
            </a:r>
            <a:r>
              <a:rPr lang="en-US" sz="1200" b="1" u="sng" dirty="0">
                <a:solidFill>
                  <a:srgbClr val="64A05A"/>
                </a:solidFill>
                <a:latin typeface="Arial Narrow" panose="020B0606020202030204" pitchFamily="34" charset="0"/>
                <a:cs typeface="Arial" charset="0"/>
              </a:rPr>
              <a:t>S</a:t>
            </a:r>
            <a:r>
              <a:rPr lang="en-US" sz="1200" dirty="0">
                <a:solidFill>
                  <a:srgbClr val="FFFFFF">
                    <a:lumMod val="25000"/>
                  </a:srgbClr>
                </a:solidFill>
                <a:latin typeface="Arial Narrow" panose="020B0606020202030204" pitchFamily="34" charset="0"/>
                <a:cs typeface="Arial" charset="0"/>
              </a:rPr>
              <a:t>ystem  </a:t>
            </a:r>
          </a:p>
          <a:p>
            <a:pPr marL="285750" indent="-285750" defTabSz="457200" fontAlgn="base">
              <a:spcBef>
                <a:spcPts val="1800"/>
              </a:spcBef>
              <a:spcAft>
                <a:spcPct val="0"/>
              </a:spcAft>
              <a:buClr>
                <a:srgbClr val="BD2027">
                  <a:lumMod val="60000"/>
                  <a:lumOff val="40000"/>
                </a:srgbClr>
              </a:buClr>
              <a:buFont typeface="Wingdings" panose="05000000000000000000" pitchFamily="2" charset="2"/>
              <a:buChar char="ü"/>
            </a:pPr>
            <a:r>
              <a:rPr lang="en-US" sz="1200" dirty="0">
                <a:solidFill>
                  <a:srgbClr val="FFFFFF">
                    <a:lumMod val="25000"/>
                  </a:srgbClr>
                </a:solidFill>
                <a:latin typeface="Arial Narrow" panose="020B0606020202030204" pitchFamily="34" charset="0"/>
                <a:cs typeface="Arial" charset="0"/>
              </a:rPr>
              <a:t>HDFS manages the data organization inside the cluster, transparently for the end user. It renders a </a:t>
            </a:r>
            <a:r>
              <a:rPr lang="en-US" sz="1200" b="1" dirty="0">
                <a:solidFill>
                  <a:srgbClr val="64A05A"/>
                </a:solidFill>
                <a:latin typeface="Arial Narrow" panose="020B0606020202030204" pitchFamily="34" charset="0"/>
                <a:cs typeface="Arial" charset="0"/>
              </a:rPr>
              <a:t>logical view of the data</a:t>
            </a:r>
            <a:r>
              <a:rPr lang="en-US" sz="1200" dirty="0">
                <a:solidFill>
                  <a:srgbClr val="FFFFFF">
                    <a:lumMod val="25000"/>
                  </a:srgbClr>
                </a:solidFill>
                <a:latin typeface="Arial Narrow" panose="020B0606020202030204" pitchFamily="34" charset="0"/>
                <a:cs typeface="Arial" charset="0"/>
              </a:rPr>
              <a:t>, viewed as a single file system, even thought the data is physically distributed on all data nodes.</a:t>
            </a:r>
          </a:p>
          <a:p>
            <a:pPr marL="285750" indent="-285750" defTabSz="457200" fontAlgn="base">
              <a:spcBef>
                <a:spcPts val="1800"/>
              </a:spcBef>
              <a:spcAft>
                <a:spcPct val="0"/>
              </a:spcAft>
              <a:buClr>
                <a:srgbClr val="BD2027">
                  <a:lumMod val="60000"/>
                  <a:lumOff val="40000"/>
                </a:srgbClr>
              </a:buClr>
              <a:buFont typeface="Wingdings" panose="05000000000000000000" pitchFamily="2" charset="2"/>
              <a:buChar char="ü"/>
            </a:pPr>
            <a:r>
              <a:rPr lang="en-US" sz="1200" dirty="0">
                <a:solidFill>
                  <a:srgbClr val="FFFFFF">
                    <a:lumMod val="25000"/>
                  </a:srgbClr>
                </a:solidFill>
                <a:latin typeface="Arial Narrow" panose="020B0606020202030204" pitchFamily="34" charset="0"/>
                <a:cs typeface="Arial" charset="0"/>
              </a:rPr>
              <a:t>HDFS manages  : </a:t>
            </a:r>
          </a:p>
          <a:p>
            <a:pPr marL="742950" lvl="1" indent="-285750" defTabSz="457200" fontAlgn="base">
              <a:spcBef>
                <a:spcPct val="0"/>
              </a:spcBef>
              <a:spcAft>
                <a:spcPct val="0"/>
              </a:spcAft>
              <a:buClr>
                <a:srgbClr val="BD2027">
                  <a:lumMod val="60000"/>
                  <a:lumOff val="40000"/>
                </a:srgbClr>
              </a:buClr>
              <a:buFont typeface="Wingdings" panose="05000000000000000000" pitchFamily="2" charset="2"/>
              <a:buChar char="§"/>
            </a:pPr>
            <a:r>
              <a:rPr lang="en-US" sz="1200" b="1" dirty="0">
                <a:solidFill>
                  <a:srgbClr val="64A05A"/>
                </a:solidFill>
                <a:latin typeface="Arial Narrow" panose="020B0606020202030204" pitchFamily="34" charset="0"/>
                <a:cs typeface="Arial" charset="0"/>
              </a:rPr>
              <a:t>The sharding </a:t>
            </a:r>
            <a:r>
              <a:rPr lang="en-US" sz="1200" dirty="0">
                <a:solidFill>
                  <a:srgbClr val="FFFFFF">
                    <a:lumMod val="25000"/>
                  </a:srgbClr>
                </a:solidFill>
                <a:latin typeface="Arial Narrow" panose="020B0606020202030204" pitchFamily="34" charset="0"/>
                <a:cs typeface="Arial" charset="0"/>
              </a:rPr>
              <a:t>to optimize the access time. Files are cut in slices (or "shards") of lines, which are distributed on the data nodes. These shards are "horizontal partitions", as opposed to "vertical partitions" used in traditional relational DBMS.</a:t>
            </a:r>
          </a:p>
          <a:p>
            <a:pPr marL="742950" lvl="1" indent="-285750" defTabSz="457200" fontAlgn="base">
              <a:spcBef>
                <a:spcPct val="0"/>
              </a:spcBef>
              <a:spcAft>
                <a:spcPct val="0"/>
              </a:spcAft>
              <a:buClr>
                <a:srgbClr val="BD2027">
                  <a:lumMod val="60000"/>
                  <a:lumOff val="40000"/>
                </a:srgbClr>
              </a:buClr>
              <a:buFont typeface="Wingdings" panose="05000000000000000000" pitchFamily="2" charset="2"/>
              <a:buChar char="§"/>
            </a:pPr>
            <a:endParaRPr lang="en-US" sz="1200" dirty="0">
              <a:solidFill>
                <a:srgbClr val="FFFFFF">
                  <a:lumMod val="25000"/>
                </a:srgbClr>
              </a:solidFill>
              <a:latin typeface="Arial Narrow" panose="020B0606020202030204" pitchFamily="34" charset="0"/>
              <a:cs typeface="Arial" charset="0"/>
            </a:endParaRPr>
          </a:p>
          <a:p>
            <a:pPr marL="742950" lvl="1" indent="-285750" defTabSz="457200" fontAlgn="base">
              <a:spcBef>
                <a:spcPct val="0"/>
              </a:spcBef>
              <a:spcAft>
                <a:spcPct val="0"/>
              </a:spcAft>
              <a:buClr>
                <a:srgbClr val="BD2027">
                  <a:lumMod val="60000"/>
                  <a:lumOff val="40000"/>
                </a:srgbClr>
              </a:buClr>
              <a:buFont typeface="Wingdings" panose="05000000000000000000" pitchFamily="2" charset="2"/>
              <a:buChar char="§"/>
            </a:pPr>
            <a:r>
              <a:rPr lang="en-US" sz="1200" b="1" dirty="0">
                <a:solidFill>
                  <a:srgbClr val="64A05A"/>
                </a:solidFill>
                <a:latin typeface="Arial Narrow" panose="020B0606020202030204" pitchFamily="34" charset="0"/>
                <a:cs typeface="Arial" charset="0"/>
              </a:rPr>
              <a:t>The physical implantation </a:t>
            </a:r>
            <a:r>
              <a:rPr lang="en-US" sz="1200" dirty="0">
                <a:solidFill>
                  <a:srgbClr val="FFFFFF">
                    <a:lumMod val="25000"/>
                  </a:srgbClr>
                </a:solidFill>
                <a:latin typeface="Arial Narrow" panose="020B0606020202030204" pitchFamily="34" charset="0"/>
                <a:cs typeface="Arial" charset="0"/>
              </a:rPr>
              <a:t>of the data to take advantage of the data distribution.</a:t>
            </a:r>
          </a:p>
          <a:p>
            <a:pPr marL="742950" lvl="1" indent="-285750" defTabSz="457200" fontAlgn="base">
              <a:spcBef>
                <a:spcPct val="0"/>
              </a:spcBef>
              <a:spcAft>
                <a:spcPct val="0"/>
              </a:spcAft>
              <a:buClr>
                <a:srgbClr val="BD2027">
                  <a:lumMod val="60000"/>
                  <a:lumOff val="40000"/>
                </a:srgbClr>
              </a:buClr>
              <a:buFont typeface="Wingdings" panose="05000000000000000000" pitchFamily="2" charset="2"/>
              <a:buChar char="§"/>
            </a:pPr>
            <a:endParaRPr lang="en-US" sz="1200" dirty="0">
              <a:solidFill>
                <a:srgbClr val="FFFFFF">
                  <a:lumMod val="25000"/>
                </a:srgbClr>
              </a:solidFill>
              <a:latin typeface="Arial Narrow" panose="020B0606020202030204" pitchFamily="34" charset="0"/>
              <a:cs typeface="Arial" charset="0"/>
              <a:sym typeface="Wingdings" panose="05000000000000000000" pitchFamily="2" charset="2"/>
            </a:endParaRPr>
          </a:p>
          <a:p>
            <a:pPr marL="742950" lvl="1" indent="-285750" defTabSz="457200" fontAlgn="base">
              <a:spcBef>
                <a:spcPct val="0"/>
              </a:spcBef>
              <a:spcAft>
                <a:spcPct val="0"/>
              </a:spcAft>
              <a:buClr>
                <a:srgbClr val="BD2027">
                  <a:lumMod val="60000"/>
                  <a:lumOff val="40000"/>
                </a:srgbClr>
              </a:buClr>
              <a:buFont typeface="Wingdings" panose="05000000000000000000" pitchFamily="2" charset="2"/>
              <a:buChar char="§"/>
            </a:pPr>
            <a:r>
              <a:rPr lang="en-US" sz="1200" b="1" dirty="0">
                <a:solidFill>
                  <a:srgbClr val="64A05A"/>
                </a:solidFill>
                <a:latin typeface="Arial Narrow" panose="020B0606020202030204" pitchFamily="34" charset="0"/>
                <a:cs typeface="Arial" charset="0"/>
                <a:sym typeface="Wingdings" panose="05000000000000000000" pitchFamily="2" charset="2"/>
              </a:rPr>
              <a:t>The redundancy / replication </a:t>
            </a:r>
            <a:r>
              <a:rPr lang="en-US" sz="1200" dirty="0">
                <a:solidFill>
                  <a:srgbClr val="FFFFFF">
                    <a:lumMod val="25000"/>
                  </a:srgbClr>
                </a:solidFill>
                <a:latin typeface="Arial Narrow" panose="020B0606020202030204" pitchFamily="34" charset="0"/>
                <a:cs typeface="Arial" charset="0"/>
                <a:sym typeface="Wingdings" panose="05000000000000000000" pitchFamily="2" charset="2"/>
              </a:rPr>
              <a:t>of the data to fight potential hardware failure, and ensure the </a:t>
            </a:r>
            <a:r>
              <a:rPr lang="en-US" sz="1200" dirty="0" err="1">
                <a:solidFill>
                  <a:srgbClr val="FFFFFF">
                    <a:lumMod val="25000"/>
                  </a:srgbClr>
                </a:solidFill>
                <a:latin typeface="Arial Narrow" panose="020B0606020202030204" pitchFamily="34" charset="0"/>
                <a:cs typeface="Arial" charset="0"/>
                <a:sym typeface="Wingdings" panose="05000000000000000000" pitchFamily="2" charset="2"/>
              </a:rPr>
              <a:t>fiability</a:t>
            </a:r>
            <a:r>
              <a:rPr lang="en-US" sz="1200" dirty="0">
                <a:solidFill>
                  <a:srgbClr val="FFFFFF">
                    <a:lumMod val="25000"/>
                  </a:srgbClr>
                </a:solidFill>
                <a:latin typeface="Arial Narrow" panose="020B0606020202030204" pitchFamily="34" charset="0"/>
                <a:cs typeface="Arial" charset="0"/>
                <a:sym typeface="Wingdings" panose="05000000000000000000" pitchFamily="2" charset="2"/>
              </a:rPr>
              <a:t> and </a:t>
            </a:r>
            <a:r>
              <a:rPr lang="en-US" sz="1200" dirty="0" err="1">
                <a:solidFill>
                  <a:srgbClr val="FFFFFF">
                    <a:lumMod val="25000"/>
                  </a:srgbClr>
                </a:solidFill>
                <a:latin typeface="Arial Narrow" panose="020B0606020202030204" pitchFamily="34" charset="0"/>
                <a:cs typeface="Arial" charset="0"/>
                <a:sym typeface="Wingdings" panose="05000000000000000000" pitchFamily="2" charset="2"/>
              </a:rPr>
              <a:t>disponibility</a:t>
            </a:r>
            <a:r>
              <a:rPr lang="en-US" sz="1200" dirty="0">
                <a:solidFill>
                  <a:srgbClr val="FFFFFF">
                    <a:lumMod val="25000"/>
                  </a:srgbClr>
                </a:solidFill>
                <a:latin typeface="Arial Narrow" panose="020B0606020202030204" pitchFamily="34" charset="0"/>
                <a:cs typeface="Arial" charset="0"/>
                <a:sym typeface="Wingdings" panose="05000000000000000000" pitchFamily="2" charset="2"/>
              </a:rPr>
              <a:t> of the system (defaults to 3 time, but configurable)</a:t>
            </a:r>
            <a:endParaRPr lang="en-US" sz="1200" dirty="0">
              <a:solidFill>
                <a:srgbClr val="FFFFFF">
                  <a:lumMod val="25000"/>
                </a:srgbClr>
              </a:solidFill>
              <a:latin typeface="Arial Narrow" panose="020B0606020202030204" pitchFamily="34" charset="0"/>
              <a:cs typeface="Arial" charset="0"/>
            </a:endParaRPr>
          </a:p>
        </p:txBody>
      </p:sp>
      <p:pic>
        <p:nvPicPr>
          <p:cNvPr id="53" name="Picture 13" descr="Afficher l'image d'origine">
            <a:extLst>
              <a:ext uri="{FF2B5EF4-FFF2-40B4-BE49-F238E27FC236}">
                <a16:creationId xmlns:a16="http://schemas.microsoft.com/office/drawing/2014/main" id="{F9E32F71-8BCF-45D1-B591-6F2C4595C09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011"/>
          <a:stretch/>
        </p:blipFill>
        <p:spPr bwMode="auto">
          <a:xfrm>
            <a:off x="4283968" y="1648782"/>
            <a:ext cx="974499" cy="33695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a:extLst>
              <a:ext uri="{FF2B5EF4-FFF2-40B4-BE49-F238E27FC236}">
                <a16:creationId xmlns:a16="http://schemas.microsoft.com/office/drawing/2014/main" id="{AB12FEF2-B1BC-44E6-83B6-E025D906024E}"/>
              </a:ext>
            </a:extLst>
          </p:cNvPr>
          <p:cNvPicPr>
            <a:picLocks noChangeAspect="1"/>
          </p:cNvPicPr>
          <p:nvPr/>
        </p:nvPicPr>
        <p:blipFill>
          <a:blip r:embed="rId3"/>
          <a:stretch>
            <a:fillRect/>
          </a:stretch>
        </p:blipFill>
        <p:spPr>
          <a:xfrm>
            <a:off x="1024212" y="1210397"/>
            <a:ext cx="1523182" cy="1440399"/>
          </a:xfrm>
          <a:prstGeom prst="rect">
            <a:avLst/>
          </a:prstGeom>
          <a:ln>
            <a:noFill/>
          </a:ln>
          <a:effectLst>
            <a:outerShdw blurRad="292100" dist="139700" dir="2700000" algn="tl" rotWithShape="0">
              <a:srgbClr val="333333">
                <a:alpha val="65000"/>
              </a:srgbClr>
            </a:outerShdw>
          </a:effectLst>
        </p:spPr>
      </p:pic>
      <p:sp>
        <p:nvSpPr>
          <p:cNvPr id="56" name="Flèche droite rayée 8">
            <a:extLst>
              <a:ext uri="{FF2B5EF4-FFF2-40B4-BE49-F238E27FC236}">
                <a16:creationId xmlns:a16="http://schemas.microsoft.com/office/drawing/2014/main" id="{2AE15947-CB28-4E70-B378-5D556764714F}"/>
              </a:ext>
            </a:extLst>
          </p:cNvPr>
          <p:cNvSpPr/>
          <p:nvPr/>
        </p:nvSpPr>
        <p:spPr>
          <a:xfrm rot="5400000">
            <a:off x="1397181" y="3070108"/>
            <a:ext cx="777243" cy="342900"/>
          </a:xfrm>
          <a:prstGeom prst="stripedRightArrow">
            <a:avLst/>
          </a:prstGeom>
          <a:solidFill>
            <a:srgbClr val="FFFFFF">
              <a:lumMod val="75000"/>
            </a:srgb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pic>
        <p:nvPicPr>
          <p:cNvPr id="5" name="Image 4">
            <a:extLst>
              <a:ext uri="{FF2B5EF4-FFF2-40B4-BE49-F238E27FC236}">
                <a16:creationId xmlns:a16="http://schemas.microsoft.com/office/drawing/2014/main" id="{CE7C600E-58EA-486F-A4B3-1D4385DF87C6}"/>
              </a:ext>
            </a:extLst>
          </p:cNvPr>
          <p:cNvPicPr>
            <a:picLocks noChangeAspect="1"/>
          </p:cNvPicPr>
          <p:nvPr/>
        </p:nvPicPr>
        <p:blipFill>
          <a:blip r:embed="rId4"/>
          <a:stretch>
            <a:fillRect/>
          </a:stretch>
        </p:blipFill>
        <p:spPr>
          <a:xfrm>
            <a:off x="467544" y="3735901"/>
            <a:ext cx="3455596" cy="1932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8955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rPr lang="en-GB" dirty="0"/>
              <a:t>HDFS : Hadoop Distributed File System (2/2)</a:t>
            </a:r>
          </a:p>
        </p:txBody>
      </p:sp>
      <p:sp>
        <p:nvSpPr>
          <p:cNvPr id="2" name="Espace réservé de la date 1"/>
          <p:cNvSpPr>
            <a:spLocks noGrp="1"/>
          </p:cNvSpPr>
          <p:nvPr>
            <p:ph type="dt" sz="half" idx="10"/>
          </p:nvPr>
        </p:nvSpPr>
        <p:spPr/>
        <p:txBody>
          <a:bodyPr/>
          <a:lstStyle/>
          <a:p>
            <a:r>
              <a:rPr lang="en-GB" dirty="0"/>
              <a:t>|  23/09/2019  |</a:t>
            </a:r>
          </a:p>
        </p:txBody>
      </p:sp>
      <p:sp>
        <p:nvSpPr>
          <p:cNvPr id="3" name="Espace réservé du pied de page 2"/>
          <p:cNvSpPr>
            <a:spLocks noGrp="1"/>
          </p:cNvSpPr>
          <p:nvPr>
            <p:ph type="ftr" sz="quarter" idx="11"/>
          </p:nvPr>
        </p:nvSpPr>
        <p:spPr/>
        <p:txBody>
          <a:bodyPr/>
          <a:lstStyle/>
          <a:p>
            <a:r>
              <a:rPr lang="en-GB" dirty="0"/>
              <a:t>Dataiku DSS</a:t>
            </a:r>
          </a:p>
        </p:txBody>
      </p:sp>
      <p:sp>
        <p:nvSpPr>
          <p:cNvPr id="4" name="Espace réservé du numéro de diapositive 3"/>
          <p:cNvSpPr>
            <a:spLocks noGrp="1"/>
          </p:cNvSpPr>
          <p:nvPr>
            <p:ph type="sldNum" sz="quarter" idx="12"/>
          </p:nvPr>
        </p:nvSpPr>
        <p:spPr/>
        <p:txBody>
          <a:bodyPr/>
          <a:lstStyle/>
          <a:p>
            <a:fld id="{276219AF-F5ED-455B-A512-B03AB3602319}" type="slidenum">
              <a:rPr lang="en-GB" smtClean="0"/>
              <a:pPr/>
              <a:t>6</a:t>
            </a:fld>
            <a:endParaRPr lang="en-GB" dirty="0"/>
          </a:p>
        </p:txBody>
      </p:sp>
      <p:sp>
        <p:nvSpPr>
          <p:cNvPr id="6" name="Rectangle 5">
            <a:extLst>
              <a:ext uri="{FF2B5EF4-FFF2-40B4-BE49-F238E27FC236}">
                <a16:creationId xmlns:a16="http://schemas.microsoft.com/office/drawing/2014/main" id="{1ED7D12E-66D4-47EA-BDB7-C23562452195}"/>
              </a:ext>
            </a:extLst>
          </p:cNvPr>
          <p:cNvSpPr/>
          <p:nvPr/>
        </p:nvSpPr>
        <p:spPr>
          <a:xfrm>
            <a:off x="755576" y="1916832"/>
            <a:ext cx="7920880" cy="3672408"/>
          </a:xfrm>
          <a:prstGeom prst="rect">
            <a:avLst/>
          </a:prstGeom>
          <a:solidFill>
            <a:srgbClr val="F7FBF3"/>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2" name="Image 11">
            <a:extLst>
              <a:ext uri="{FF2B5EF4-FFF2-40B4-BE49-F238E27FC236}">
                <a16:creationId xmlns:a16="http://schemas.microsoft.com/office/drawing/2014/main" id="{31B2DC39-20D3-4695-938F-282223F3D8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7800" y="1175344"/>
            <a:ext cx="427999" cy="427999"/>
          </a:xfrm>
          <a:prstGeom prst="rect">
            <a:avLst/>
          </a:prstGeom>
        </p:spPr>
      </p:pic>
      <p:sp>
        <p:nvSpPr>
          <p:cNvPr id="14" name="Rectangle 13">
            <a:extLst>
              <a:ext uri="{FF2B5EF4-FFF2-40B4-BE49-F238E27FC236}">
                <a16:creationId xmlns:a16="http://schemas.microsoft.com/office/drawing/2014/main" id="{D72D95C2-B033-4184-9638-0310B6E160F7}"/>
              </a:ext>
            </a:extLst>
          </p:cNvPr>
          <p:cNvSpPr/>
          <p:nvPr/>
        </p:nvSpPr>
        <p:spPr>
          <a:xfrm>
            <a:off x="2080346" y="2256765"/>
            <a:ext cx="5008605" cy="1221619"/>
          </a:xfrm>
          <a:prstGeom prst="rect">
            <a:avLst/>
          </a:prstGeom>
          <a:solidFill>
            <a:srgbClr val="F7FBF3"/>
          </a:solidFill>
          <a:ln w="3175">
            <a:solidFill>
              <a:schemeClr val="accent2">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Image 15">
            <a:extLst>
              <a:ext uri="{FF2B5EF4-FFF2-40B4-BE49-F238E27FC236}">
                <a16:creationId xmlns:a16="http://schemas.microsoft.com/office/drawing/2014/main" id="{087E6577-8151-4406-9D9E-36475905A2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6424" y="2762186"/>
            <a:ext cx="435376" cy="435376"/>
          </a:xfrm>
          <a:prstGeom prst="rect">
            <a:avLst/>
          </a:prstGeom>
        </p:spPr>
      </p:pic>
      <p:pic>
        <p:nvPicPr>
          <p:cNvPr id="17" name="Image 16">
            <a:extLst>
              <a:ext uri="{FF2B5EF4-FFF2-40B4-BE49-F238E27FC236}">
                <a16:creationId xmlns:a16="http://schemas.microsoft.com/office/drawing/2014/main" id="{7D19E530-F75F-4A97-80F7-3FE4CC0ED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1196822"/>
            <a:ext cx="427999" cy="427999"/>
          </a:xfrm>
          <a:prstGeom prst="rect">
            <a:avLst/>
          </a:prstGeom>
        </p:spPr>
      </p:pic>
      <p:sp>
        <p:nvSpPr>
          <p:cNvPr id="21" name="Rectangle 20">
            <a:extLst>
              <a:ext uri="{FF2B5EF4-FFF2-40B4-BE49-F238E27FC236}">
                <a16:creationId xmlns:a16="http://schemas.microsoft.com/office/drawing/2014/main" id="{09670317-E526-4A1B-8654-DCE744B79AD8}"/>
              </a:ext>
            </a:extLst>
          </p:cNvPr>
          <p:cNvSpPr/>
          <p:nvPr/>
        </p:nvSpPr>
        <p:spPr>
          <a:xfrm>
            <a:off x="3980849" y="2607042"/>
            <a:ext cx="288032" cy="237600"/>
          </a:xfrm>
          <a:prstGeom prst="rect">
            <a:avLst/>
          </a:prstGeom>
          <a:solidFill>
            <a:srgbClr val="505A9B"/>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A</a:t>
            </a:r>
          </a:p>
        </p:txBody>
      </p:sp>
      <p:sp>
        <p:nvSpPr>
          <p:cNvPr id="22" name="Rectangle 21">
            <a:extLst>
              <a:ext uri="{FF2B5EF4-FFF2-40B4-BE49-F238E27FC236}">
                <a16:creationId xmlns:a16="http://schemas.microsoft.com/office/drawing/2014/main" id="{699C5D1A-CB58-4B82-A5D2-456895C69E76}"/>
              </a:ext>
            </a:extLst>
          </p:cNvPr>
          <p:cNvSpPr/>
          <p:nvPr/>
        </p:nvSpPr>
        <p:spPr>
          <a:xfrm>
            <a:off x="3980849" y="2863217"/>
            <a:ext cx="288032" cy="237600"/>
          </a:xfrm>
          <a:prstGeom prst="rect">
            <a:avLst/>
          </a:prstGeom>
          <a:solidFill>
            <a:srgbClr val="DC7D32"/>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B</a:t>
            </a:r>
          </a:p>
        </p:txBody>
      </p:sp>
      <p:sp>
        <p:nvSpPr>
          <p:cNvPr id="23" name="Rectangle 22">
            <a:extLst>
              <a:ext uri="{FF2B5EF4-FFF2-40B4-BE49-F238E27FC236}">
                <a16:creationId xmlns:a16="http://schemas.microsoft.com/office/drawing/2014/main" id="{F57E309E-A7E3-4A0D-857E-00B8D702FDC7}"/>
              </a:ext>
            </a:extLst>
          </p:cNvPr>
          <p:cNvSpPr/>
          <p:nvPr/>
        </p:nvSpPr>
        <p:spPr>
          <a:xfrm>
            <a:off x="3980849" y="3119392"/>
            <a:ext cx="288032" cy="237600"/>
          </a:xfrm>
          <a:prstGeom prst="rect">
            <a:avLst/>
          </a:prstGeom>
          <a:solidFill>
            <a:srgbClr val="3C9146"/>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C</a:t>
            </a:r>
          </a:p>
        </p:txBody>
      </p:sp>
      <p:sp>
        <p:nvSpPr>
          <p:cNvPr id="24" name="Rectangle 23">
            <a:extLst>
              <a:ext uri="{FF2B5EF4-FFF2-40B4-BE49-F238E27FC236}">
                <a16:creationId xmlns:a16="http://schemas.microsoft.com/office/drawing/2014/main" id="{0DB8174B-5FBE-4725-A0AA-02E0159EF21C}"/>
              </a:ext>
            </a:extLst>
          </p:cNvPr>
          <p:cNvSpPr/>
          <p:nvPr/>
        </p:nvSpPr>
        <p:spPr>
          <a:xfrm>
            <a:off x="4785419" y="2607015"/>
            <a:ext cx="288032" cy="237600"/>
          </a:xfrm>
          <a:prstGeom prst="rect">
            <a:avLst/>
          </a:prstGeom>
          <a:solidFill>
            <a:srgbClr val="505A9B"/>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A</a:t>
            </a:r>
          </a:p>
        </p:txBody>
      </p:sp>
      <p:sp>
        <p:nvSpPr>
          <p:cNvPr id="25" name="Rectangle 24">
            <a:extLst>
              <a:ext uri="{FF2B5EF4-FFF2-40B4-BE49-F238E27FC236}">
                <a16:creationId xmlns:a16="http://schemas.microsoft.com/office/drawing/2014/main" id="{D85EE016-9B17-4286-8B0A-393FC5FB794A}"/>
              </a:ext>
            </a:extLst>
          </p:cNvPr>
          <p:cNvSpPr/>
          <p:nvPr/>
        </p:nvSpPr>
        <p:spPr>
          <a:xfrm>
            <a:off x="4785419" y="2863190"/>
            <a:ext cx="288032" cy="237600"/>
          </a:xfrm>
          <a:prstGeom prst="rect">
            <a:avLst/>
          </a:prstGeom>
          <a:solidFill>
            <a:srgbClr val="DC7D32"/>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B</a:t>
            </a:r>
          </a:p>
        </p:txBody>
      </p:sp>
      <p:sp>
        <p:nvSpPr>
          <p:cNvPr id="26" name="Rectangle 25">
            <a:extLst>
              <a:ext uri="{FF2B5EF4-FFF2-40B4-BE49-F238E27FC236}">
                <a16:creationId xmlns:a16="http://schemas.microsoft.com/office/drawing/2014/main" id="{5A94D83B-216B-4381-ADE2-460D5178DF4F}"/>
              </a:ext>
            </a:extLst>
          </p:cNvPr>
          <p:cNvSpPr/>
          <p:nvPr/>
        </p:nvSpPr>
        <p:spPr>
          <a:xfrm>
            <a:off x="4785419" y="3119365"/>
            <a:ext cx="288032" cy="237600"/>
          </a:xfrm>
          <a:prstGeom prst="rect">
            <a:avLst/>
          </a:prstGeom>
          <a:solidFill>
            <a:srgbClr val="3C9146"/>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C</a:t>
            </a:r>
          </a:p>
        </p:txBody>
      </p:sp>
      <p:sp>
        <p:nvSpPr>
          <p:cNvPr id="27" name="Rectangle 26">
            <a:extLst>
              <a:ext uri="{FF2B5EF4-FFF2-40B4-BE49-F238E27FC236}">
                <a16:creationId xmlns:a16="http://schemas.microsoft.com/office/drawing/2014/main" id="{176E19E6-BCCD-4809-A5BB-0D1A71B3643D}"/>
              </a:ext>
            </a:extLst>
          </p:cNvPr>
          <p:cNvSpPr/>
          <p:nvPr/>
        </p:nvSpPr>
        <p:spPr>
          <a:xfrm>
            <a:off x="5589271" y="2601358"/>
            <a:ext cx="288032" cy="237600"/>
          </a:xfrm>
          <a:prstGeom prst="rect">
            <a:avLst/>
          </a:prstGeom>
          <a:solidFill>
            <a:srgbClr val="505A9B"/>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A</a:t>
            </a:r>
          </a:p>
        </p:txBody>
      </p:sp>
      <p:sp>
        <p:nvSpPr>
          <p:cNvPr id="28" name="Rectangle 27">
            <a:extLst>
              <a:ext uri="{FF2B5EF4-FFF2-40B4-BE49-F238E27FC236}">
                <a16:creationId xmlns:a16="http://schemas.microsoft.com/office/drawing/2014/main" id="{DC3916B3-13AE-4B16-B735-C80891EF7340}"/>
              </a:ext>
            </a:extLst>
          </p:cNvPr>
          <p:cNvSpPr/>
          <p:nvPr/>
        </p:nvSpPr>
        <p:spPr>
          <a:xfrm>
            <a:off x="5589271" y="2857533"/>
            <a:ext cx="288032" cy="237600"/>
          </a:xfrm>
          <a:prstGeom prst="rect">
            <a:avLst/>
          </a:prstGeom>
          <a:solidFill>
            <a:srgbClr val="DC7D32"/>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B</a:t>
            </a:r>
          </a:p>
        </p:txBody>
      </p:sp>
      <p:sp>
        <p:nvSpPr>
          <p:cNvPr id="29" name="Rectangle 28">
            <a:extLst>
              <a:ext uri="{FF2B5EF4-FFF2-40B4-BE49-F238E27FC236}">
                <a16:creationId xmlns:a16="http://schemas.microsoft.com/office/drawing/2014/main" id="{F50543FE-31D0-4D5C-B4A8-B3F953FF910C}"/>
              </a:ext>
            </a:extLst>
          </p:cNvPr>
          <p:cNvSpPr/>
          <p:nvPr/>
        </p:nvSpPr>
        <p:spPr>
          <a:xfrm>
            <a:off x="5589271" y="3113708"/>
            <a:ext cx="288032" cy="237600"/>
          </a:xfrm>
          <a:prstGeom prst="rect">
            <a:avLst/>
          </a:prstGeom>
          <a:solidFill>
            <a:srgbClr val="3C9146"/>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C</a:t>
            </a:r>
          </a:p>
        </p:txBody>
      </p:sp>
      <p:pic>
        <p:nvPicPr>
          <p:cNvPr id="30" name="Image 29">
            <a:extLst>
              <a:ext uri="{FF2B5EF4-FFF2-40B4-BE49-F238E27FC236}">
                <a16:creationId xmlns:a16="http://schemas.microsoft.com/office/drawing/2014/main" id="{A4F33C0E-F4FC-471F-8A6A-F1F4134FC2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634" y="3778340"/>
            <a:ext cx="442748" cy="442748"/>
          </a:xfrm>
          <a:prstGeom prst="rect">
            <a:avLst/>
          </a:prstGeom>
        </p:spPr>
      </p:pic>
      <p:pic>
        <p:nvPicPr>
          <p:cNvPr id="31" name="Image 30">
            <a:extLst>
              <a:ext uri="{FF2B5EF4-FFF2-40B4-BE49-F238E27FC236}">
                <a16:creationId xmlns:a16="http://schemas.microsoft.com/office/drawing/2014/main" id="{25F004CA-CCD3-4D08-BF78-F62275475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1764" y="3778340"/>
            <a:ext cx="442748" cy="442748"/>
          </a:xfrm>
          <a:prstGeom prst="rect">
            <a:avLst/>
          </a:prstGeom>
        </p:spPr>
      </p:pic>
      <p:pic>
        <p:nvPicPr>
          <p:cNvPr id="32" name="Image 31">
            <a:extLst>
              <a:ext uri="{FF2B5EF4-FFF2-40B4-BE49-F238E27FC236}">
                <a16:creationId xmlns:a16="http://schemas.microsoft.com/office/drawing/2014/main" id="{9FC3A827-78B7-4656-A1F1-DD320CB6B6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5894" y="3778340"/>
            <a:ext cx="442748" cy="442748"/>
          </a:xfrm>
          <a:prstGeom prst="rect">
            <a:avLst/>
          </a:prstGeom>
        </p:spPr>
      </p:pic>
      <p:pic>
        <p:nvPicPr>
          <p:cNvPr id="34" name="Image 33">
            <a:extLst>
              <a:ext uri="{FF2B5EF4-FFF2-40B4-BE49-F238E27FC236}">
                <a16:creationId xmlns:a16="http://schemas.microsoft.com/office/drawing/2014/main" id="{C1DF9045-C3AC-40A3-9AE6-B4A81D70A8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024" y="3778340"/>
            <a:ext cx="442748" cy="442748"/>
          </a:xfrm>
          <a:prstGeom prst="rect">
            <a:avLst/>
          </a:prstGeom>
        </p:spPr>
      </p:pic>
      <p:pic>
        <p:nvPicPr>
          <p:cNvPr id="35" name="Image 34">
            <a:extLst>
              <a:ext uri="{FF2B5EF4-FFF2-40B4-BE49-F238E27FC236}">
                <a16:creationId xmlns:a16="http://schemas.microsoft.com/office/drawing/2014/main" id="{2928AA64-9900-4526-AF80-37386A948B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4154" y="3778340"/>
            <a:ext cx="442748" cy="442748"/>
          </a:xfrm>
          <a:prstGeom prst="rect">
            <a:avLst/>
          </a:prstGeom>
        </p:spPr>
      </p:pic>
      <p:pic>
        <p:nvPicPr>
          <p:cNvPr id="36" name="Image 35">
            <a:extLst>
              <a:ext uri="{FF2B5EF4-FFF2-40B4-BE49-F238E27FC236}">
                <a16:creationId xmlns:a16="http://schemas.microsoft.com/office/drawing/2014/main" id="{BE70384B-0A0E-4E13-8CE5-DB6C863FD6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8282" y="3778340"/>
            <a:ext cx="442748" cy="442748"/>
          </a:xfrm>
          <a:prstGeom prst="rect">
            <a:avLst/>
          </a:prstGeom>
        </p:spPr>
      </p:pic>
      <p:sp>
        <p:nvSpPr>
          <p:cNvPr id="37" name="Rectangle 36">
            <a:extLst>
              <a:ext uri="{FF2B5EF4-FFF2-40B4-BE49-F238E27FC236}">
                <a16:creationId xmlns:a16="http://schemas.microsoft.com/office/drawing/2014/main" id="{9BB2C603-6954-41C3-BCE4-FCE81A094906}"/>
              </a:ext>
            </a:extLst>
          </p:cNvPr>
          <p:cNvSpPr/>
          <p:nvPr/>
        </p:nvSpPr>
        <p:spPr>
          <a:xfrm>
            <a:off x="4161399" y="996880"/>
            <a:ext cx="288032" cy="745664"/>
          </a:xfrm>
          <a:prstGeom prst="rect">
            <a:avLst/>
          </a:prstGeom>
          <a:solidFill>
            <a:srgbClr val="D2DCAA"/>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38" name="Flèche droite rayée 8">
            <a:extLst>
              <a:ext uri="{FF2B5EF4-FFF2-40B4-BE49-F238E27FC236}">
                <a16:creationId xmlns:a16="http://schemas.microsoft.com/office/drawing/2014/main" id="{4863B19A-B7D8-434F-A608-D524000AA16C}"/>
              </a:ext>
            </a:extLst>
          </p:cNvPr>
          <p:cNvSpPr/>
          <p:nvPr/>
        </p:nvSpPr>
        <p:spPr>
          <a:xfrm rot="5400000">
            <a:off x="4090103" y="1848329"/>
            <a:ext cx="409177" cy="266585"/>
          </a:xfrm>
          <a:prstGeom prst="stripedRightArrow">
            <a:avLst/>
          </a:prstGeom>
          <a:solidFill>
            <a:srgbClr val="505A9B"/>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Arial Narrow"/>
              <a:ea typeface="+mn-ea"/>
              <a:cs typeface="+mn-cs"/>
            </a:endParaRPr>
          </a:p>
        </p:txBody>
      </p:sp>
      <p:cxnSp>
        <p:nvCxnSpPr>
          <p:cNvPr id="8" name="Connecteur droit avec flèche 7">
            <a:extLst>
              <a:ext uri="{FF2B5EF4-FFF2-40B4-BE49-F238E27FC236}">
                <a16:creationId xmlns:a16="http://schemas.microsoft.com/office/drawing/2014/main" id="{4C7662B9-EF29-4377-8961-B17B61528F65}"/>
              </a:ext>
            </a:extLst>
          </p:cNvPr>
          <p:cNvCxnSpPr/>
          <p:nvPr/>
        </p:nvCxnSpPr>
        <p:spPr>
          <a:xfrm>
            <a:off x="4071993" y="2492896"/>
            <a:ext cx="1728192" cy="0"/>
          </a:xfrm>
          <a:prstGeom prst="straightConnector1">
            <a:avLst/>
          </a:prstGeom>
          <a:ln w="28575">
            <a:solidFill>
              <a:srgbClr val="505A9B"/>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BBBBE9B0-D4ED-4201-B343-E7D72C0FFD7C}"/>
              </a:ext>
            </a:extLst>
          </p:cNvPr>
          <p:cNvCxnSpPr>
            <a:cxnSpLocks/>
          </p:cNvCxnSpPr>
          <p:nvPr/>
        </p:nvCxnSpPr>
        <p:spPr>
          <a:xfrm>
            <a:off x="3779912" y="2601358"/>
            <a:ext cx="0" cy="759062"/>
          </a:xfrm>
          <a:prstGeom prst="straightConnector1">
            <a:avLst/>
          </a:prstGeom>
          <a:ln w="28575">
            <a:solidFill>
              <a:srgbClr val="505A9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6D82CC26-EF5F-4A59-97DA-03541D148297}"/>
              </a:ext>
            </a:extLst>
          </p:cNvPr>
          <p:cNvCxnSpPr>
            <a:cxnSpLocks/>
          </p:cNvCxnSpPr>
          <p:nvPr/>
        </p:nvCxnSpPr>
        <p:spPr>
          <a:xfrm flipH="1">
            <a:off x="3199799" y="3429000"/>
            <a:ext cx="792088" cy="285515"/>
          </a:xfrm>
          <a:prstGeom prst="straightConnector1">
            <a:avLst/>
          </a:prstGeom>
          <a:ln w="28575">
            <a:solidFill>
              <a:srgbClr val="505A9B"/>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43FEBE6F-D5E4-480A-8A82-FC6869783F13}"/>
              </a:ext>
            </a:extLst>
          </p:cNvPr>
          <p:cNvCxnSpPr>
            <a:cxnSpLocks/>
          </p:cNvCxnSpPr>
          <p:nvPr/>
        </p:nvCxnSpPr>
        <p:spPr>
          <a:xfrm>
            <a:off x="4788025" y="3392828"/>
            <a:ext cx="864095" cy="285515"/>
          </a:xfrm>
          <a:prstGeom prst="straightConnector1">
            <a:avLst/>
          </a:prstGeom>
          <a:ln w="28575">
            <a:solidFill>
              <a:srgbClr val="505A9B"/>
            </a:solidFill>
            <a:tailEnd type="triangle"/>
          </a:ln>
        </p:spPr>
        <p:style>
          <a:lnRef idx="1">
            <a:schemeClr val="accent1"/>
          </a:lnRef>
          <a:fillRef idx="0">
            <a:schemeClr val="accent1"/>
          </a:fillRef>
          <a:effectRef idx="0">
            <a:schemeClr val="accent1"/>
          </a:effectRef>
          <a:fontRef idx="minor">
            <a:schemeClr val="tx1"/>
          </a:fontRef>
        </p:style>
      </p:cxnSp>
      <p:pic>
        <p:nvPicPr>
          <p:cNvPr id="54" name="Image 53">
            <a:extLst>
              <a:ext uri="{FF2B5EF4-FFF2-40B4-BE49-F238E27FC236}">
                <a16:creationId xmlns:a16="http://schemas.microsoft.com/office/drawing/2014/main" id="{D2B56F67-A04D-4AEA-A2DE-6DAFA1D79C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3340" y="1236714"/>
            <a:ext cx="484704" cy="270695"/>
          </a:xfrm>
          <a:prstGeom prst="rect">
            <a:avLst/>
          </a:prstGeom>
        </p:spPr>
      </p:pic>
      <p:cxnSp>
        <p:nvCxnSpPr>
          <p:cNvPr id="59" name="Connecteur : en angle 58">
            <a:extLst>
              <a:ext uri="{FF2B5EF4-FFF2-40B4-BE49-F238E27FC236}">
                <a16:creationId xmlns:a16="http://schemas.microsoft.com/office/drawing/2014/main" id="{1608D48E-E958-4263-BF4A-E57FB88FE418}"/>
              </a:ext>
            </a:extLst>
          </p:cNvPr>
          <p:cNvCxnSpPr>
            <a:cxnSpLocks/>
            <a:stCxn id="16" idx="2"/>
            <a:endCxn id="36" idx="0"/>
          </p:cNvCxnSpPr>
          <p:nvPr/>
        </p:nvCxnSpPr>
        <p:spPr>
          <a:xfrm rot="16200000" flipH="1">
            <a:off x="4681495" y="1070179"/>
            <a:ext cx="580778" cy="4835544"/>
          </a:xfrm>
          <a:prstGeom prst="bentConnector3">
            <a:avLst>
              <a:gd name="adj1" fmla="val 73617"/>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necteur : en angle 61">
            <a:extLst>
              <a:ext uri="{FF2B5EF4-FFF2-40B4-BE49-F238E27FC236}">
                <a16:creationId xmlns:a16="http://schemas.microsoft.com/office/drawing/2014/main" id="{E200F5AB-1DCE-4BDA-9DAD-7558AF1FDDDB}"/>
              </a:ext>
            </a:extLst>
          </p:cNvPr>
          <p:cNvCxnSpPr>
            <a:cxnSpLocks/>
            <a:stCxn id="16" idx="2"/>
            <a:endCxn id="30" idx="0"/>
          </p:cNvCxnSpPr>
          <p:nvPr/>
        </p:nvCxnSpPr>
        <p:spPr>
          <a:xfrm rot="5400000">
            <a:off x="2021171" y="3245399"/>
            <a:ext cx="580778" cy="485104"/>
          </a:xfrm>
          <a:prstGeom prst="bentConnector3">
            <a:avLst>
              <a:gd name="adj1" fmla="val 73617"/>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cteur : en angle 65">
            <a:extLst>
              <a:ext uri="{FF2B5EF4-FFF2-40B4-BE49-F238E27FC236}">
                <a16:creationId xmlns:a16="http://schemas.microsoft.com/office/drawing/2014/main" id="{2A0DE6A3-11DD-4152-BE37-DDB071EF8F04}"/>
              </a:ext>
            </a:extLst>
          </p:cNvPr>
          <p:cNvCxnSpPr>
            <a:cxnSpLocks/>
            <a:endCxn id="31" idx="0"/>
          </p:cNvCxnSpPr>
          <p:nvPr/>
        </p:nvCxnSpPr>
        <p:spPr>
          <a:xfrm rot="5400000">
            <a:off x="3066904" y="3712103"/>
            <a:ext cx="132471" cy="2"/>
          </a:xfrm>
          <a:prstGeom prst="bentConnector3">
            <a:avLst>
              <a:gd name="adj1" fmla="val 50000"/>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116B5960-905F-478C-A775-00B0DC1818BD}"/>
              </a:ext>
            </a:extLst>
          </p:cNvPr>
          <p:cNvCxnSpPr>
            <a:cxnSpLocks/>
          </p:cNvCxnSpPr>
          <p:nvPr/>
        </p:nvCxnSpPr>
        <p:spPr>
          <a:xfrm rot="5400000">
            <a:off x="4157042" y="3709883"/>
            <a:ext cx="132471" cy="2"/>
          </a:xfrm>
          <a:prstGeom prst="bentConnector3">
            <a:avLst>
              <a:gd name="adj1" fmla="val 50000"/>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 en angle 70">
            <a:extLst>
              <a:ext uri="{FF2B5EF4-FFF2-40B4-BE49-F238E27FC236}">
                <a16:creationId xmlns:a16="http://schemas.microsoft.com/office/drawing/2014/main" id="{68EA7D29-2414-438D-A3F4-0F663CA12836}"/>
              </a:ext>
            </a:extLst>
          </p:cNvPr>
          <p:cNvCxnSpPr>
            <a:cxnSpLocks/>
          </p:cNvCxnSpPr>
          <p:nvPr/>
        </p:nvCxnSpPr>
        <p:spPr>
          <a:xfrm rot="5400000">
            <a:off x="5195162" y="3708312"/>
            <a:ext cx="132471" cy="2"/>
          </a:xfrm>
          <a:prstGeom prst="bentConnector3">
            <a:avLst>
              <a:gd name="adj1" fmla="val 50000"/>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7ADABC31-4C3B-420B-B7B8-4E44E833D29F}"/>
              </a:ext>
            </a:extLst>
          </p:cNvPr>
          <p:cNvCxnSpPr>
            <a:cxnSpLocks/>
          </p:cNvCxnSpPr>
          <p:nvPr/>
        </p:nvCxnSpPr>
        <p:spPr>
          <a:xfrm rot="5400000">
            <a:off x="6274536" y="3705712"/>
            <a:ext cx="132471" cy="2"/>
          </a:xfrm>
          <a:prstGeom prst="bentConnector3">
            <a:avLst>
              <a:gd name="adj1" fmla="val 50000"/>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6D1F6F54-276C-450E-9BD8-1568F747A851}"/>
              </a:ext>
            </a:extLst>
          </p:cNvPr>
          <p:cNvSpPr/>
          <p:nvPr/>
        </p:nvSpPr>
        <p:spPr>
          <a:xfrm>
            <a:off x="847056" y="2534367"/>
            <a:ext cx="724878" cy="584775"/>
          </a:xfrm>
          <a:prstGeom prst="rect">
            <a:avLst/>
          </a:prstGeom>
        </p:spPr>
        <p:txBody>
          <a:bodyPr wrap="none">
            <a:spAutoFit/>
          </a:bodyPr>
          <a:lstStyle/>
          <a:p>
            <a:pPr algn="r"/>
            <a:r>
              <a:rPr lang="fr-FR" sz="1600" b="1" dirty="0">
                <a:solidFill>
                  <a:srgbClr val="FFFFFF">
                    <a:lumMod val="25000"/>
                  </a:srgbClr>
                </a:solidFill>
                <a:latin typeface="Arial Narrow" panose="020B0606020202030204" pitchFamily="34" charset="0"/>
                <a:cs typeface="Arial" charset="0"/>
              </a:rPr>
              <a:t>Master</a:t>
            </a:r>
          </a:p>
          <a:p>
            <a:pPr algn="r"/>
            <a:r>
              <a:rPr lang="fr-FR" sz="1600" b="1" dirty="0">
                <a:solidFill>
                  <a:srgbClr val="FFFFFF">
                    <a:lumMod val="25000"/>
                  </a:srgbClr>
                </a:solidFill>
                <a:latin typeface="Arial Narrow" panose="020B0606020202030204" pitchFamily="34" charset="0"/>
                <a:cs typeface="Arial" charset="0"/>
              </a:rPr>
              <a:t>Node</a:t>
            </a:r>
            <a:endParaRPr lang="fr-FR" sz="1600" b="1" dirty="0"/>
          </a:p>
        </p:txBody>
      </p:sp>
      <p:sp>
        <p:nvSpPr>
          <p:cNvPr id="74" name="Rectangle 73">
            <a:extLst>
              <a:ext uri="{FF2B5EF4-FFF2-40B4-BE49-F238E27FC236}">
                <a16:creationId xmlns:a16="http://schemas.microsoft.com/office/drawing/2014/main" id="{28CCD1C7-58AD-4EFF-84ED-CEAA5201CF80}"/>
              </a:ext>
            </a:extLst>
          </p:cNvPr>
          <p:cNvSpPr/>
          <p:nvPr/>
        </p:nvSpPr>
        <p:spPr>
          <a:xfrm>
            <a:off x="847056" y="3778340"/>
            <a:ext cx="697628" cy="584775"/>
          </a:xfrm>
          <a:prstGeom prst="rect">
            <a:avLst/>
          </a:prstGeom>
        </p:spPr>
        <p:txBody>
          <a:bodyPr wrap="none">
            <a:spAutoFit/>
          </a:bodyPr>
          <a:lstStyle/>
          <a:p>
            <a:pPr algn="r"/>
            <a:r>
              <a:rPr lang="fr-FR" sz="1600" b="1" dirty="0">
                <a:solidFill>
                  <a:srgbClr val="FFFFFF">
                    <a:lumMod val="25000"/>
                  </a:srgbClr>
                </a:solidFill>
                <a:latin typeface="Arial Narrow" panose="020B0606020202030204" pitchFamily="34" charset="0"/>
                <a:cs typeface="Arial" charset="0"/>
              </a:rPr>
              <a:t>Data</a:t>
            </a:r>
          </a:p>
          <a:p>
            <a:pPr algn="r"/>
            <a:r>
              <a:rPr lang="fr-FR" sz="1600" b="1" dirty="0" err="1">
                <a:solidFill>
                  <a:srgbClr val="FFFFFF">
                    <a:lumMod val="25000"/>
                  </a:srgbClr>
                </a:solidFill>
                <a:latin typeface="Arial Narrow" panose="020B0606020202030204" pitchFamily="34" charset="0"/>
                <a:cs typeface="Arial" charset="0"/>
              </a:rPr>
              <a:t>Nodes</a:t>
            </a:r>
            <a:endParaRPr lang="fr-FR" sz="1600" b="1" dirty="0"/>
          </a:p>
        </p:txBody>
      </p:sp>
      <p:sp>
        <p:nvSpPr>
          <p:cNvPr id="75" name="Rectangle 74">
            <a:extLst>
              <a:ext uri="{FF2B5EF4-FFF2-40B4-BE49-F238E27FC236}">
                <a16:creationId xmlns:a16="http://schemas.microsoft.com/office/drawing/2014/main" id="{ED619491-C0B5-4360-976C-473023216FAA}"/>
              </a:ext>
            </a:extLst>
          </p:cNvPr>
          <p:cNvSpPr/>
          <p:nvPr/>
        </p:nvSpPr>
        <p:spPr>
          <a:xfrm>
            <a:off x="4437526" y="1113918"/>
            <a:ext cx="806631" cy="461665"/>
          </a:xfrm>
          <a:prstGeom prst="rect">
            <a:avLst/>
          </a:prstGeom>
        </p:spPr>
        <p:txBody>
          <a:bodyPr wrap="none">
            <a:spAutoFit/>
          </a:bodyPr>
          <a:lstStyle/>
          <a:p>
            <a:r>
              <a:rPr lang="fr-FR" sz="1200" dirty="0" err="1">
                <a:solidFill>
                  <a:srgbClr val="505A9B"/>
                </a:solidFill>
              </a:rPr>
              <a:t>Incoming</a:t>
            </a:r>
            <a:br>
              <a:rPr lang="fr-FR" sz="1200" dirty="0">
                <a:solidFill>
                  <a:srgbClr val="505A9B"/>
                </a:solidFill>
              </a:rPr>
            </a:br>
            <a:r>
              <a:rPr lang="fr-FR" sz="1200" dirty="0">
                <a:solidFill>
                  <a:srgbClr val="505A9B"/>
                </a:solidFill>
              </a:rPr>
              <a:t>file</a:t>
            </a:r>
          </a:p>
        </p:txBody>
      </p:sp>
      <p:sp>
        <p:nvSpPr>
          <p:cNvPr id="76" name="Rectangle 75">
            <a:extLst>
              <a:ext uri="{FF2B5EF4-FFF2-40B4-BE49-F238E27FC236}">
                <a16:creationId xmlns:a16="http://schemas.microsoft.com/office/drawing/2014/main" id="{C08D5DDC-06E4-459A-B7D0-3D1267A39865}"/>
              </a:ext>
            </a:extLst>
          </p:cNvPr>
          <p:cNvSpPr/>
          <p:nvPr/>
        </p:nvSpPr>
        <p:spPr>
          <a:xfrm>
            <a:off x="3251014" y="1877568"/>
            <a:ext cx="925253" cy="276999"/>
          </a:xfrm>
          <a:prstGeom prst="rect">
            <a:avLst/>
          </a:prstGeom>
        </p:spPr>
        <p:txBody>
          <a:bodyPr wrap="none">
            <a:spAutoFit/>
          </a:bodyPr>
          <a:lstStyle/>
          <a:p>
            <a:r>
              <a:rPr lang="fr-FR" sz="1200" dirty="0">
                <a:solidFill>
                  <a:srgbClr val="505A9B"/>
                </a:solidFill>
              </a:rPr>
              <a:t>Acquisition</a:t>
            </a:r>
          </a:p>
        </p:txBody>
      </p:sp>
      <p:sp>
        <p:nvSpPr>
          <p:cNvPr id="77" name="Rectangle 76">
            <a:extLst>
              <a:ext uri="{FF2B5EF4-FFF2-40B4-BE49-F238E27FC236}">
                <a16:creationId xmlns:a16="http://schemas.microsoft.com/office/drawing/2014/main" id="{5BB0E868-A1D1-4D37-8AA4-AD9E1119CAEB}"/>
              </a:ext>
            </a:extLst>
          </p:cNvPr>
          <p:cNvSpPr/>
          <p:nvPr/>
        </p:nvSpPr>
        <p:spPr>
          <a:xfrm>
            <a:off x="4473462" y="2243686"/>
            <a:ext cx="941283" cy="276999"/>
          </a:xfrm>
          <a:prstGeom prst="rect">
            <a:avLst/>
          </a:prstGeom>
        </p:spPr>
        <p:txBody>
          <a:bodyPr wrap="none">
            <a:spAutoFit/>
          </a:bodyPr>
          <a:lstStyle/>
          <a:p>
            <a:r>
              <a:rPr lang="fr-FR" sz="1200" dirty="0" err="1">
                <a:solidFill>
                  <a:srgbClr val="505A9B"/>
                </a:solidFill>
              </a:rPr>
              <a:t>Replication</a:t>
            </a:r>
            <a:endParaRPr lang="fr-FR" sz="1200" dirty="0">
              <a:solidFill>
                <a:srgbClr val="505A9B"/>
              </a:solidFill>
            </a:endParaRPr>
          </a:p>
        </p:txBody>
      </p:sp>
      <p:sp>
        <p:nvSpPr>
          <p:cNvPr id="80" name="Rectangle 79">
            <a:extLst>
              <a:ext uri="{FF2B5EF4-FFF2-40B4-BE49-F238E27FC236}">
                <a16:creationId xmlns:a16="http://schemas.microsoft.com/office/drawing/2014/main" id="{F1E0F060-8E6B-4F2E-8F45-3B8B9FEF0FAE}"/>
              </a:ext>
            </a:extLst>
          </p:cNvPr>
          <p:cNvSpPr/>
          <p:nvPr/>
        </p:nvSpPr>
        <p:spPr>
          <a:xfrm>
            <a:off x="3010705" y="2816144"/>
            <a:ext cx="797013" cy="276999"/>
          </a:xfrm>
          <a:prstGeom prst="rect">
            <a:avLst/>
          </a:prstGeom>
        </p:spPr>
        <p:txBody>
          <a:bodyPr wrap="none">
            <a:spAutoFit/>
          </a:bodyPr>
          <a:lstStyle/>
          <a:p>
            <a:pPr algn="r"/>
            <a:r>
              <a:rPr lang="fr-FR" sz="1200" dirty="0" err="1">
                <a:solidFill>
                  <a:srgbClr val="505A9B"/>
                </a:solidFill>
              </a:rPr>
              <a:t>Sharding</a:t>
            </a:r>
            <a:endParaRPr lang="fr-FR" sz="1200" dirty="0">
              <a:solidFill>
                <a:srgbClr val="505A9B"/>
              </a:solidFill>
            </a:endParaRPr>
          </a:p>
        </p:txBody>
      </p:sp>
      <p:sp>
        <p:nvSpPr>
          <p:cNvPr id="83" name="Rectangle 82">
            <a:extLst>
              <a:ext uri="{FF2B5EF4-FFF2-40B4-BE49-F238E27FC236}">
                <a16:creationId xmlns:a16="http://schemas.microsoft.com/office/drawing/2014/main" id="{30BCB77D-F329-40E9-A329-36D0274AE19F}"/>
              </a:ext>
            </a:extLst>
          </p:cNvPr>
          <p:cNvSpPr/>
          <p:nvPr/>
        </p:nvSpPr>
        <p:spPr>
          <a:xfrm>
            <a:off x="4027314" y="3410948"/>
            <a:ext cx="1019831" cy="276999"/>
          </a:xfrm>
          <a:prstGeom prst="rect">
            <a:avLst/>
          </a:prstGeom>
        </p:spPr>
        <p:txBody>
          <a:bodyPr wrap="none">
            <a:spAutoFit/>
          </a:bodyPr>
          <a:lstStyle/>
          <a:p>
            <a:r>
              <a:rPr lang="fr-FR" sz="1200" dirty="0">
                <a:solidFill>
                  <a:srgbClr val="505A9B"/>
                </a:solidFill>
              </a:rPr>
              <a:t>Implantation</a:t>
            </a:r>
          </a:p>
        </p:txBody>
      </p:sp>
      <p:sp>
        <p:nvSpPr>
          <p:cNvPr id="85" name="Rectangle 84">
            <a:extLst>
              <a:ext uri="{FF2B5EF4-FFF2-40B4-BE49-F238E27FC236}">
                <a16:creationId xmlns:a16="http://schemas.microsoft.com/office/drawing/2014/main" id="{C4F0B434-E5DB-433A-977C-F7E7C0E467AB}"/>
              </a:ext>
            </a:extLst>
          </p:cNvPr>
          <p:cNvSpPr/>
          <p:nvPr/>
        </p:nvSpPr>
        <p:spPr>
          <a:xfrm>
            <a:off x="1626260" y="3604566"/>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DN1</a:t>
            </a:r>
            <a:endParaRPr lang="fr-FR" sz="1000" b="1" dirty="0"/>
          </a:p>
        </p:txBody>
      </p:sp>
      <p:sp>
        <p:nvSpPr>
          <p:cNvPr id="86" name="Rectangle 85">
            <a:extLst>
              <a:ext uri="{FF2B5EF4-FFF2-40B4-BE49-F238E27FC236}">
                <a16:creationId xmlns:a16="http://schemas.microsoft.com/office/drawing/2014/main" id="{65ABF72C-682B-48EA-ABC2-A21FE676EA1B}"/>
              </a:ext>
            </a:extLst>
          </p:cNvPr>
          <p:cNvSpPr/>
          <p:nvPr/>
        </p:nvSpPr>
        <p:spPr>
          <a:xfrm>
            <a:off x="2750074" y="3595944"/>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DN2</a:t>
            </a:r>
            <a:endParaRPr lang="fr-FR" sz="1000" b="1" dirty="0"/>
          </a:p>
        </p:txBody>
      </p:sp>
      <p:sp>
        <p:nvSpPr>
          <p:cNvPr id="87" name="Rectangle 86">
            <a:extLst>
              <a:ext uri="{FF2B5EF4-FFF2-40B4-BE49-F238E27FC236}">
                <a16:creationId xmlns:a16="http://schemas.microsoft.com/office/drawing/2014/main" id="{CB2660A2-874A-4EB1-BC25-CB34701E7B4E}"/>
              </a:ext>
            </a:extLst>
          </p:cNvPr>
          <p:cNvSpPr/>
          <p:nvPr/>
        </p:nvSpPr>
        <p:spPr>
          <a:xfrm>
            <a:off x="3807895" y="3594255"/>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DN3</a:t>
            </a:r>
            <a:endParaRPr lang="fr-FR" sz="1000" b="1" dirty="0"/>
          </a:p>
        </p:txBody>
      </p:sp>
      <p:sp>
        <p:nvSpPr>
          <p:cNvPr id="89" name="Rectangle 88">
            <a:extLst>
              <a:ext uri="{FF2B5EF4-FFF2-40B4-BE49-F238E27FC236}">
                <a16:creationId xmlns:a16="http://schemas.microsoft.com/office/drawing/2014/main" id="{4784FC90-F609-4228-A59C-BDA1D906CC0B}"/>
              </a:ext>
            </a:extLst>
          </p:cNvPr>
          <p:cNvSpPr/>
          <p:nvPr/>
        </p:nvSpPr>
        <p:spPr>
          <a:xfrm>
            <a:off x="4855804" y="3585330"/>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DN4</a:t>
            </a:r>
            <a:endParaRPr lang="fr-FR" sz="1000" b="1" dirty="0"/>
          </a:p>
        </p:txBody>
      </p:sp>
      <p:sp>
        <p:nvSpPr>
          <p:cNvPr id="90" name="Rectangle 89">
            <a:extLst>
              <a:ext uri="{FF2B5EF4-FFF2-40B4-BE49-F238E27FC236}">
                <a16:creationId xmlns:a16="http://schemas.microsoft.com/office/drawing/2014/main" id="{F7F6AECC-808A-4027-A641-E6A2F90D8B14}"/>
              </a:ext>
            </a:extLst>
          </p:cNvPr>
          <p:cNvSpPr/>
          <p:nvPr/>
        </p:nvSpPr>
        <p:spPr>
          <a:xfrm>
            <a:off x="5952958" y="3594255"/>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DN5</a:t>
            </a:r>
            <a:endParaRPr lang="fr-FR" sz="1000" b="1" dirty="0"/>
          </a:p>
        </p:txBody>
      </p:sp>
      <p:sp>
        <p:nvSpPr>
          <p:cNvPr id="91" name="Rectangle 90">
            <a:extLst>
              <a:ext uri="{FF2B5EF4-FFF2-40B4-BE49-F238E27FC236}">
                <a16:creationId xmlns:a16="http://schemas.microsoft.com/office/drawing/2014/main" id="{C3EF3157-E83F-4772-B829-86E1C80A86D1}"/>
              </a:ext>
            </a:extLst>
          </p:cNvPr>
          <p:cNvSpPr/>
          <p:nvPr/>
        </p:nvSpPr>
        <p:spPr>
          <a:xfrm>
            <a:off x="7026763" y="3594255"/>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DN6</a:t>
            </a:r>
            <a:endParaRPr lang="fr-FR" sz="1000" b="1" dirty="0"/>
          </a:p>
        </p:txBody>
      </p:sp>
      <p:sp>
        <p:nvSpPr>
          <p:cNvPr id="92" name="Rectangle 91">
            <a:extLst>
              <a:ext uri="{FF2B5EF4-FFF2-40B4-BE49-F238E27FC236}">
                <a16:creationId xmlns:a16="http://schemas.microsoft.com/office/drawing/2014/main" id="{9E04CE34-1B29-40C5-9E59-1C9DF5E58DF1}"/>
              </a:ext>
            </a:extLst>
          </p:cNvPr>
          <p:cNvSpPr/>
          <p:nvPr/>
        </p:nvSpPr>
        <p:spPr>
          <a:xfrm>
            <a:off x="6547004" y="2497207"/>
            <a:ext cx="1123340" cy="642059"/>
          </a:xfrm>
          <a:prstGeom prst="rect">
            <a:avLst/>
          </a:prstGeom>
          <a:solidFill>
            <a:srgbClr val="F7FBF3"/>
          </a:solidFill>
          <a:ln w="3175">
            <a:solidFill>
              <a:schemeClr val="accent2">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r>
              <a:rPr lang="fr-FR" sz="700" dirty="0">
                <a:solidFill>
                  <a:schemeClr val="tx1"/>
                </a:solidFill>
              </a:rPr>
              <a:t>File = A + B + C</a:t>
            </a:r>
          </a:p>
          <a:p>
            <a:r>
              <a:rPr lang="fr-FR" sz="700" dirty="0">
                <a:solidFill>
                  <a:schemeClr val="tx1"/>
                </a:solidFill>
              </a:rPr>
              <a:t>  A </a:t>
            </a:r>
            <a:r>
              <a:rPr lang="fr-FR" sz="700" dirty="0">
                <a:solidFill>
                  <a:schemeClr val="tx1"/>
                </a:solidFill>
                <a:sym typeface="Wingdings" panose="05000000000000000000" pitchFamily="2" charset="2"/>
              </a:rPr>
              <a:t> DN1, DN3, DN4</a:t>
            </a:r>
          </a:p>
          <a:p>
            <a:r>
              <a:rPr lang="fr-FR" sz="700" dirty="0">
                <a:solidFill>
                  <a:schemeClr val="tx1"/>
                </a:solidFill>
                <a:sym typeface="Wingdings" panose="05000000000000000000" pitchFamily="2" charset="2"/>
              </a:rPr>
              <a:t>  B  DN3, DN2, DN6</a:t>
            </a:r>
          </a:p>
          <a:p>
            <a:r>
              <a:rPr lang="fr-FR" sz="700" dirty="0">
                <a:solidFill>
                  <a:schemeClr val="tx1"/>
                </a:solidFill>
                <a:sym typeface="Wingdings" panose="05000000000000000000" pitchFamily="2" charset="2"/>
              </a:rPr>
              <a:t>  C  DN2, DN5, DN6</a:t>
            </a:r>
            <a:endParaRPr lang="fr-FR" sz="700" dirty="0">
              <a:solidFill>
                <a:schemeClr val="tx1"/>
              </a:solidFill>
            </a:endParaRPr>
          </a:p>
        </p:txBody>
      </p:sp>
    </p:spTree>
    <p:extLst>
      <p:ext uri="{BB962C8B-B14F-4D97-AF65-F5344CB8AC3E}">
        <p14:creationId xmlns:p14="http://schemas.microsoft.com/office/powerpoint/2010/main" val="10576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up)">
                                      <p:cBhvr>
                                        <p:cTn id="10" dur="500"/>
                                        <p:tgtEl>
                                          <p:spTgt spid="76"/>
                                        </p:tgtEl>
                                      </p:cBhvr>
                                    </p:animEffect>
                                  </p:childTnLst>
                                </p:cTn>
                              </p:par>
                              <p:par>
                                <p:cTn id="11" presetID="42" presetClass="path" presetSubtype="0" accel="50000" decel="50000" fill="hold" grpId="2" nodeType="withEffect">
                                  <p:stCondLst>
                                    <p:cond delay="0"/>
                                  </p:stCondLst>
                                  <p:childTnLst>
                                    <p:animMotion origin="layout" path="M -3.33333E-6 1.48148E-6 L -0.01736 0.23217 " pathEditMode="relative" rAng="0" ptsTypes="AA">
                                      <p:cBhvr>
                                        <p:cTn id="12" dur="2000" fill="hold"/>
                                        <p:tgtEl>
                                          <p:spTgt spid="37"/>
                                        </p:tgtEl>
                                        <p:attrNameLst>
                                          <p:attrName>ppt_x</p:attrName>
                                          <p:attrName>ppt_y</p:attrName>
                                        </p:attrNameLst>
                                      </p:cBhvr>
                                      <p:rCtr x="-868" y="11597"/>
                                    </p:animMotion>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barn(outHorizontal)">
                                      <p:cBhvr>
                                        <p:cTn id="17" dur="500"/>
                                        <p:tgtEl>
                                          <p:spTgt spid="44"/>
                                        </p:tgtEl>
                                      </p:cBhvr>
                                    </p:animEffect>
                                  </p:childTnLst>
                                </p:cTn>
                              </p:par>
                              <p:par>
                                <p:cTn id="18" presetID="16" presetClass="entr" presetSubtype="42" fill="hold" grpId="0"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barn(outHorizontal)">
                                      <p:cBhvr>
                                        <p:cTn id="20" dur="500"/>
                                        <p:tgtEl>
                                          <p:spTgt spid="8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xit" presetSubtype="0" fill="hold" grpId="1" nodeType="withEffect">
                                  <p:stCondLst>
                                    <p:cond delay="0"/>
                                  </p:stCondLst>
                                  <p:childTnLst>
                                    <p:animEffect transition="out" filter="fade">
                                      <p:cBhvr>
                                        <p:cTn id="31" dur="500"/>
                                        <p:tgtEl>
                                          <p:spTgt spid="37"/>
                                        </p:tgtEl>
                                      </p:cBhvr>
                                    </p:animEffect>
                                    <p:set>
                                      <p:cBhvr>
                                        <p:cTn id="32" dur="1" fill="hold">
                                          <p:stCondLst>
                                            <p:cond delay="499"/>
                                          </p:stCondLst>
                                        </p:cTn>
                                        <p:tgtEl>
                                          <p:spTgt spid="3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par>
                                <p:cTn id="56" presetID="22" presetClass="entr" presetSubtype="4"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1" nodeType="clickEffect">
                                  <p:stCondLst>
                                    <p:cond delay="0"/>
                                  </p:stCondLst>
                                  <p:childTnLst>
                                    <p:animMotion origin="layout" path="M -1.66667E-6 -3.7037E-6 L -0.22656 0.2463 " pathEditMode="relative" rAng="0" ptsTypes="AA">
                                      <p:cBhvr>
                                        <p:cTn id="62" dur="2000" fill="hold"/>
                                        <p:tgtEl>
                                          <p:spTgt spid="21"/>
                                        </p:tgtEl>
                                        <p:attrNameLst>
                                          <p:attrName>ppt_x</p:attrName>
                                          <p:attrName>ppt_y</p:attrName>
                                        </p:attrNameLst>
                                      </p:cBhvr>
                                      <p:rCtr x="-11337" y="12315"/>
                                    </p:animMotion>
                                  </p:childTnLst>
                                </p:cTn>
                              </p:par>
                              <p:par>
                                <p:cTn id="63" presetID="42" presetClass="path" presetSubtype="0" accel="50000" decel="50000" fill="hold" grpId="1" nodeType="withEffect">
                                  <p:stCondLst>
                                    <p:cond delay="0"/>
                                  </p:stCondLst>
                                  <p:childTnLst>
                                    <p:animMotion origin="layout" path="M -2.5E-6 -3.7037E-6 L -0.08055 0.23866 " pathEditMode="relative" rAng="0" ptsTypes="AA">
                                      <p:cBhvr>
                                        <p:cTn id="64" dur="2000" fill="hold"/>
                                        <p:tgtEl>
                                          <p:spTgt spid="24"/>
                                        </p:tgtEl>
                                        <p:attrNameLst>
                                          <p:attrName>ppt_x</p:attrName>
                                          <p:attrName>ppt_y</p:attrName>
                                        </p:attrNameLst>
                                      </p:cBhvr>
                                      <p:rCtr x="-4028" y="11921"/>
                                    </p:animMotion>
                                  </p:childTnLst>
                                </p:cTn>
                              </p:par>
                              <p:par>
                                <p:cTn id="65" presetID="42" presetClass="path" presetSubtype="0" accel="50000" decel="50000" fill="hold" grpId="1" nodeType="withEffect">
                                  <p:stCondLst>
                                    <p:cond delay="0"/>
                                  </p:stCondLst>
                                  <p:childTnLst>
                                    <p:animMotion origin="layout" path="M 2.77778E-7 2.22222E-6 L -0.05035 0.23958 " pathEditMode="relative" rAng="0" ptsTypes="AA">
                                      <p:cBhvr>
                                        <p:cTn id="66" dur="2000" fill="hold"/>
                                        <p:tgtEl>
                                          <p:spTgt spid="27"/>
                                        </p:tgtEl>
                                        <p:attrNameLst>
                                          <p:attrName>ppt_x</p:attrName>
                                          <p:attrName>ppt_y</p:attrName>
                                        </p:attrNameLst>
                                      </p:cBhvr>
                                      <p:rCtr x="-2517" y="11968"/>
                                    </p:animMotion>
                                  </p:childTnLst>
                                </p:cTn>
                              </p:par>
                              <p:par>
                                <p:cTn id="67" presetID="42" presetClass="path" presetSubtype="0" accel="50000" decel="50000" fill="hold" grpId="1" nodeType="withEffect">
                                  <p:stCondLst>
                                    <p:cond delay="0"/>
                                  </p:stCondLst>
                                  <p:childTnLst>
                                    <p:animMotion origin="layout" path="M -1.66667E-6 -2.22222E-6 L -0.10885 0.20903 " pathEditMode="relative" rAng="0" ptsTypes="AA">
                                      <p:cBhvr>
                                        <p:cTn id="68" dur="2000" fill="hold"/>
                                        <p:tgtEl>
                                          <p:spTgt spid="22"/>
                                        </p:tgtEl>
                                        <p:attrNameLst>
                                          <p:attrName>ppt_x</p:attrName>
                                          <p:attrName>ppt_y</p:attrName>
                                        </p:attrNameLst>
                                      </p:cBhvr>
                                      <p:rCtr x="-5451" y="10440"/>
                                    </p:animMotion>
                                  </p:childTnLst>
                                </p:cTn>
                              </p:par>
                              <p:par>
                                <p:cTn id="69" presetID="42" presetClass="path" presetSubtype="0" accel="50000" decel="50000" fill="hold" grpId="1" nodeType="withEffect">
                                  <p:stCondLst>
                                    <p:cond delay="0"/>
                                  </p:stCondLst>
                                  <p:childTnLst>
                                    <p:animMotion origin="layout" path="M -2.5E-6 -2.22222E-6 L -0.08177 0.25417 " pathEditMode="relative" rAng="0" ptsTypes="AA">
                                      <p:cBhvr>
                                        <p:cTn id="70" dur="2000" fill="hold"/>
                                        <p:tgtEl>
                                          <p:spTgt spid="25"/>
                                        </p:tgtEl>
                                        <p:attrNameLst>
                                          <p:attrName>ppt_x</p:attrName>
                                          <p:attrName>ppt_y</p:attrName>
                                        </p:attrNameLst>
                                      </p:cBhvr>
                                      <p:rCtr x="-4097" y="12708"/>
                                    </p:animMotion>
                                  </p:childTnLst>
                                </p:cTn>
                              </p:par>
                              <p:par>
                                <p:cTn id="71" presetID="42" presetClass="path" presetSubtype="0" accel="50000" decel="50000" fill="hold" grpId="1" nodeType="withEffect">
                                  <p:stCondLst>
                                    <p:cond delay="0"/>
                                  </p:stCondLst>
                                  <p:childTnLst>
                                    <p:animMotion origin="layout" path="M 2.77778E-7 2.22222E-6 L 0.18611 0.20208 " pathEditMode="relative" rAng="0" ptsTypes="AA">
                                      <p:cBhvr>
                                        <p:cTn id="72" dur="2000" fill="hold"/>
                                        <p:tgtEl>
                                          <p:spTgt spid="28"/>
                                        </p:tgtEl>
                                        <p:attrNameLst>
                                          <p:attrName>ppt_x</p:attrName>
                                          <p:attrName>ppt_y</p:attrName>
                                        </p:attrNameLst>
                                      </p:cBhvr>
                                      <p:rCtr x="9306" y="10093"/>
                                    </p:animMotion>
                                  </p:childTnLst>
                                </p:cTn>
                              </p:par>
                              <p:par>
                                <p:cTn id="73" presetID="42" presetClass="path" presetSubtype="0" accel="50000" decel="50000" fill="hold" grpId="1" nodeType="withEffect">
                                  <p:stCondLst>
                                    <p:cond delay="0"/>
                                  </p:stCondLst>
                                  <p:childTnLst>
                                    <p:animMotion origin="layout" path="M -1.66667E-6 -2.22222E-6 L -0.10729 0.21597 " pathEditMode="relative" rAng="0" ptsTypes="AA">
                                      <p:cBhvr>
                                        <p:cTn id="74" dur="2000" fill="hold"/>
                                        <p:tgtEl>
                                          <p:spTgt spid="23"/>
                                        </p:tgtEl>
                                        <p:attrNameLst>
                                          <p:attrName>ppt_x</p:attrName>
                                          <p:attrName>ppt_y</p:attrName>
                                        </p:attrNameLst>
                                      </p:cBhvr>
                                      <p:rCtr x="-5365" y="10787"/>
                                    </p:animMotion>
                                  </p:childTnLst>
                                </p:cTn>
                              </p:par>
                              <p:par>
                                <p:cTn id="75" presetID="42" presetClass="path" presetSubtype="0" accel="50000" decel="50000" fill="hold" grpId="1" nodeType="withEffect">
                                  <p:stCondLst>
                                    <p:cond delay="0"/>
                                  </p:stCondLst>
                                  <p:childTnLst>
                                    <p:animMotion origin="layout" path="M -2.5E-6 -2.22222E-6 L 0.15434 0.16389 " pathEditMode="relative" rAng="0" ptsTypes="AA">
                                      <p:cBhvr>
                                        <p:cTn id="76" dur="2000" fill="hold"/>
                                        <p:tgtEl>
                                          <p:spTgt spid="26"/>
                                        </p:tgtEl>
                                        <p:attrNameLst>
                                          <p:attrName>ppt_x</p:attrName>
                                          <p:attrName>ppt_y</p:attrName>
                                        </p:attrNameLst>
                                      </p:cBhvr>
                                      <p:rCtr x="7708" y="8194"/>
                                    </p:animMotion>
                                  </p:childTnLst>
                                </p:cTn>
                              </p:par>
                              <p:par>
                                <p:cTn id="77" presetID="42" presetClass="path" presetSubtype="0" accel="50000" decel="50000" fill="hold" grpId="1" nodeType="withEffect">
                                  <p:stCondLst>
                                    <p:cond delay="0"/>
                                  </p:stCondLst>
                                  <p:childTnLst>
                                    <p:animMotion origin="layout" path="M 2.77778E-7 3.7037E-6 L 0.18854 0.21689 " pathEditMode="relative" rAng="0" ptsTypes="AA">
                                      <p:cBhvr>
                                        <p:cTn id="78" dur="2000" fill="hold"/>
                                        <p:tgtEl>
                                          <p:spTgt spid="29"/>
                                        </p:tgtEl>
                                        <p:attrNameLst>
                                          <p:attrName>ppt_x</p:attrName>
                                          <p:attrName>ppt_y</p:attrName>
                                        </p:attrNameLst>
                                      </p:cBhvr>
                                      <p:rCtr x="9427" y="10833"/>
                                    </p:animMotion>
                                  </p:childTnLst>
                                </p:cTn>
                              </p:par>
                              <p:par>
                                <p:cTn id="79" presetID="22" presetClass="entr" presetSubtype="1"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wipe(up)">
                                      <p:cBhvr>
                                        <p:cTn id="81" dur="500"/>
                                        <p:tgtEl>
                                          <p:spTgt spid="48"/>
                                        </p:tgtEl>
                                      </p:cBhvr>
                                    </p:animEffect>
                                  </p:childTnLst>
                                </p:cTn>
                              </p:par>
                              <p:par>
                                <p:cTn id="82" presetID="22" presetClass="entr" presetSubtype="1"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up)">
                                      <p:cBhvr>
                                        <p:cTn id="84" dur="500"/>
                                        <p:tgtEl>
                                          <p:spTgt spid="51"/>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7" grpId="1" animBg="1"/>
      <p:bldP spid="37" grpId="2" animBg="1"/>
      <p:bldP spid="38" grpId="0" animBg="1"/>
      <p:bldP spid="76" grpId="0"/>
      <p:bldP spid="77" grpId="0"/>
      <p:bldP spid="80" grpId="0"/>
      <p:bldP spid="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rPr lang="fr-FR" dirty="0"/>
              <a:t>Distributed </a:t>
            </a:r>
            <a:r>
              <a:rPr lang="fr-FR" dirty="0" err="1"/>
              <a:t>processing</a:t>
            </a:r>
            <a:endParaRPr lang="en-GB" dirty="0"/>
          </a:p>
        </p:txBody>
      </p:sp>
      <p:sp>
        <p:nvSpPr>
          <p:cNvPr id="2" name="Espace réservé de la date 1"/>
          <p:cNvSpPr>
            <a:spLocks noGrp="1"/>
          </p:cNvSpPr>
          <p:nvPr>
            <p:ph type="dt" sz="half" idx="10"/>
          </p:nvPr>
        </p:nvSpPr>
        <p:spPr/>
        <p:txBody>
          <a:bodyPr/>
          <a:lstStyle/>
          <a:p>
            <a:r>
              <a:rPr lang="en-GB" dirty="0"/>
              <a:t>|  23/09/2019  |</a:t>
            </a:r>
          </a:p>
        </p:txBody>
      </p:sp>
      <p:sp>
        <p:nvSpPr>
          <p:cNvPr id="3" name="Espace réservé du pied de page 2"/>
          <p:cNvSpPr>
            <a:spLocks noGrp="1"/>
          </p:cNvSpPr>
          <p:nvPr>
            <p:ph type="ftr" sz="quarter" idx="11"/>
          </p:nvPr>
        </p:nvSpPr>
        <p:spPr/>
        <p:txBody>
          <a:bodyPr/>
          <a:lstStyle/>
          <a:p>
            <a:r>
              <a:rPr lang="en-GB" dirty="0"/>
              <a:t>Dataiku DSS</a:t>
            </a:r>
          </a:p>
        </p:txBody>
      </p:sp>
      <p:sp>
        <p:nvSpPr>
          <p:cNvPr id="4" name="Espace réservé du numéro de diapositive 3"/>
          <p:cNvSpPr>
            <a:spLocks noGrp="1"/>
          </p:cNvSpPr>
          <p:nvPr>
            <p:ph type="sldNum" sz="quarter" idx="12"/>
          </p:nvPr>
        </p:nvSpPr>
        <p:spPr/>
        <p:txBody>
          <a:bodyPr/>
          <a:lstStyle/>
          <a:p>
            <a:fld id="{276219AF-F5ED-455B-A512-B03AB3602319}" type="slidenum">
              <a:rPr lang="en-GB" smtClean="0"/>
              <a:pPr/>
              <a:t>7</a:t>
            </a:fld>
            <a:endParaRPr lang="en-GB" dirty="0"/>
          </a:p>
        </p:txBody>
      </p:sp>
      <p:sp>
        <p:nvSpPr>
          <p:cNvPr id="6" name="Rectangle 5">
            <a:extLst>
              <a:ext uri="{FF2B5EF4-FFF2-40B4-BE49-F238E27FC236}">
                <a16:creationId xmlns:a16="http://schemas.microsoft.com/office/drawing/2014/main" id="{1ED7D12E-66D4-47EA-BDB7-C23562452195}"/>
              </a:ext>
            </a:extLst>
          </p:cNvPr>
          <p:cNvSpPr/>
          <p:nvPr/>
        </p:nvSpPr>
        <p:spPr>
          <a:xfrm>
            <a:off x="755576" y="1916832"/>
            <a:ext cx="7920880" cy="3672408"/>
          </a:xfrm>
          <a:prstGeom prst="rect">
            <a:avLst/>
          </a:prstGeom>
          <a:solidFill>
            <a:srgbClr val="F7FBF3"/>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2" name="Image 11">
            <a:extLst>
              <a:ext uri="{FF2B5EF4-FFF2-40B4-BE49-F238E27FC236}">
                <a16:creationId xmlns:a16="http://schemas.microsoft.com/office/drawing/2014/main" id="{31B2DC39-20D3-4695-938F-282223F3D8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7800" y="1175344"/>
            <a:ext cx="427999" cy="427999"/>
          </a:xfrm>
          <a:prstGeom prst="rect">
            <a:avLst/>
          </a:prstGeom>
        </p:spPr>
      </p:pic>
      <p:sp>
        <p:nvSpPr>
          <p:cNvPr id="14" name="Rectangle 13">
            <a:extLst>
              <a:ext uri="{FF2B5EF4-FFF2-40B4-BE49-F238E27FC236}">
                <a16:creationId xmlns:a16="http://schemas.microsoft.com/office/drawing/2014/main" id="{D72D95C2-B033-4184-9638-0310B6E160F7}"/>
              </a:ext>
            </a:extLst>
          </p:cNvPr>
          <p:cNvSpPr/>
          <p:nvPr/>
        </p:nvSpPr>
        <p:spPr>
          <a:xfrm>
            <a:off x="2080346" y="2256765"/>
            <a:ext cx="5008605" cy="1221619"/>
          </a:xfrm>
          <a:prstGeom prst="rect">
            <a:avLst/>
          </a:prstGeom>
          <a:solidFill>
            <a:srgbClr val="F7FBF3"/>
          </a:solidFill>
          <a:ln w="3175">
            <a:solidFill>
              <a:schemeClr val="accent2">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6" name="Image 15">
            <a:extLst>
              <a:ext uri="{FF2B5EF4-FFF2-40B4-BE49-F238E27FC236}">
                <a16:creationId xmlns:a16="http://schemas.microsoft.com/office/drawing/2014/main" id="{087E6577-8151-4406-9D9E-36475905A2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6424" y="2762186"/>
            <a:ext cx="435376" cy="435376"/>
          </a:xfrm>
          <a:prstGeom prst="rect">
            <a:avLst/>
          </a:prstGeom>
        </p:spPr>
      </p:pic>
      <p:pic>
        <p:nvPicPr>
          <p:cNvPr id="17" name="Image 16">
            <a:extLst>
              <a:ext uri="{FF2B5EF4-FFF2-40B4-BE49-F238E27FC236}">
                <a16:creationId xmlns:a16="http://schemas.microsoft.com/office/drawing/2014/main" id="{7D19E530-F75F-4A97-80F7-3FE4CC0ED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1196822"/>
            <a:ext cx="427999" cy="427999"/>
          </a:xfrm>
          <a:prstGeom prst="rect">
            <a:avLst/>
          </a:prstGeom>
        </p:spPr>
      </p:pic>
      <p:sp>
        <p:nvSpPr>
          <p:cNvPr id="21" name="Rectangle 20">
            <a:extLst>
              <a:ext uri="{FF2B5EF4-FFF2-40B4-BE49-F238E27FC236}">
                <a16:creationId xmlns:a16="http://schemas.microsoft.com/office/drawing/2014/main" id="{09670317-E526-4A1B-8654-DCE744B79AD8}"/>
              </a:ext>
            </a:extLst>
          </p:cNvPr>
          <p:cNvSpPr/>
          <p:nvPr/>
        </p:nvSpPr>
        <p:spPr>
          <a:xfrm>
            <a:off x="1924992" y="4300381"/>
            <a:ext cx="288032" cy="237600"/>
          </a:xfrm>
          <a:prstGeom prst="rect">
            <a:avLst/>
          </a:prstGeom>
          <a:solidFill>
            <a:srgbClr val="505A9B"/>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A</a:t>
            </a:r>
          </a:p>
        </p:txBody>
      </p:sp>
      <p:sp>
        <p:nvSpPr>
          <p:cNvPr id="22" name="Rectangle 21">
            <a:extLst>
              <a:ext uri="{FF2B5EF4-FFF2-40B4-BE49-F238E27FC236}">
                <a16:creationId xmlns:a16="http://schemas.microsoft.com/office/drawing/2014/main" id="{699C5D1A-CB58-4B82-A5D2-456895C69E76}"/>
              </a:ext>
            </a:extLst>
          </p:cNvPr>
          <p:cNvSpPr/>
          <p:nvPr/>
        </p:nvSpPr>
        <p:spPr>
          <a:xfrm>
            <a:off x="2978621" y="4295760"/>
            <a:ext cx="288032" cy="237600"/>
          </a:xfrm>
          <a:prstGeom prst="rect">
            <a:avLst/>
          </a:prstGeom>
          <a:solidFill>
            <a:srgbClr val="DC7D32"/>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B</a:t>
            </a:r>
          </a:p>
        </p:txBody>
      </p:sp>
      <p:sp>
        <p:nvSpPr>
          <p:cNvPr id="23" name="Rectangle 22">
            <a:extLst>
              <a:ext uri="{FF2B5EF4-FFF2-40B4-BE49-F238E27FC236}">
                <a16:creationId xmlns:a16="http://schemas.microsoft.com/office/drawing/2014/main" id="{F57E309E-A7E3-4A0D-857E-00B8D702FDC7}"/>
              </a:ext>
            </a:extLst>
          </p:cNvPr>
          <p:cNvSpPr/>
          <p:nvPr/>
        </p:nvSpPr>
        <p:spPr>
          <a:xfrm>
            <a:off x="2989122" y="4698920"/>
            <a:ext cx="288032" cy="237600"/>
          </a:xfrm>
          <a:prstGeom prst="rect">
            <a:avLst/>
          </a:prstGeom>
          <a:solidFill>
            <a:srgbClr val="3C9146"/>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C</a:t>
            </a:r>
          </a:p>
        </p:txBody>
      </p:sp>
      <p:sp>
        <p:nvSpPr>
          <p:cNvPr id="24" name="Rectangle 23">
            <a:extLst>
              <a:ext uri="{FF2B5EF4-FFF2-40B4-BE49-F238E27FC236}">
                <a16:creationId xmlns:a16="http://schemas.microsoft.com/office/drawing/2014/main" id="{0DB8174B-5FBE-4725-A0AA-02E0159EF21C}"/>
              </a:ext>
            </a:extLst>
          </p:cNvPr>
          <p:cNvSpPr/>
          <p:nvPr/>
        </p:nvSpPr>
        <p:spPr>
          <a:xfrm>
            <a:off x="4032251" y="4300380"/>
            <a:ext cx="288032" cy="237600"/>
          </a:xfrm>
          <a:prstGeom prst="rect">
            <a:avLst/>
          </a:prstGeom>
          <a:solidFill>
            <a:srgbClr val="505A9B"/>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A</a:t>
            </a:r>
          </a:p>
        </p:txBody>
      </p:sp>
      <p:sp>
        <p:nvSpPr>
          <p:cNvPr id="25" name="Rectangle 24">
            <a:extLst>
              <a:ext uri="{FF2B5EF4-FFF2-40B4-BE49-F238E27FC236}">
                <a16:creationId xmlns:a16="http://schemas.microsoft.com/office/drawing/2014/main" id="{D85EE016-9B17-4286-8B0A-393FC5FB794A}"/>
              </a:ext>
            </a:extLst>
          </p:cNvPr>
          <p:cNvSpPr/>
          <p:nvPr/>
        </p:nvSpPr>
        <p:spPr>
          <a:xfrm>
            <a:off x="4032251" y="4703540"/>
            <a:ext cx="288032" cy="237600"/>
          </a:xfrm>
          <a:prstGeom prst="rect">
            <a:avLst/>
          </a:prstGeom>
          <a:solidFill>
            <a:srgbClr val="DC7D32"/>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B</a:t>
            </a:r>
          </a:p>
        </p:txBody>
      </p:sp>
      <p:sp>
        <p:nvSpPr>
          <p:cNvPr id="26" name="Rectangle 25">
            <a:extLst>
              <a:ext uri="{FF2B5EF4-FFF2-40B4-BE49-F238E27FC236}">
                <a16:creationId xmlns:a16="http://schemas.microsoft.com/office/drawing/2014/main" id="{5A94D83B-216B-4381-ADE2-460D5178DF4F}"/>
              </a:ext>
            </a:extLst>
          </p:cNvPr>
          <p:cNvSpPr/>
          <p:nvPr/>
        </p:nvSpPr>
        <p:spPr>
          <a:xfrm>
            <a:off x="6196754" y="4295760"/>
            <a:ext cx="288032" cy="237600"/>
          </a:xfrm>
          <a:prstGeom prst="rect">
            <a:avLst/>
          </a:prstGeom>
          <a:solidFill>
            <a:srgbClr val="3C9146"/>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C</a:t>
            </a:r>
          </a:p>
        </p:txBody>
      </p:sp>
      <p:sp>
        <p:nvSpPr>
          <p:cNvPr id="27" name="Rectangle 26">
            <a:extLst>
              <a:ext uri="{FF2B5EF4-FFF2-40B4-BE49-F238E27FC236}">
                <a16:creationId xmlns:a16="http://schemas.microsoft.com/office/drawing/2014/main" id="{176E19E6-BCCD-4809-A5BB-0D1A71B3643D}"/>
              </a:ext>
            </a:extLst>
          </p:cNvPr>
          <p:cNvSpPr/>
          <p:nvPr/>
        </p:nvSpPr>
        <p:spPr>
          <a:xfrm>
            <a:off x="5126713" y="4295760"/>
            <a:ext cx="288032" cy="237600"/>
          </a:xfrm>
          <a:prstGeom prst="rect">
            <a:avLst/>
          </a:prstGeom>
          <a:solidFill>
            <a:srgbClr val="505A9B"/>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A</a:t>
            </a:r>
          </a:p>
        </p:txBody>
      </p:sp>
      <p:sp>
        <p:nvSpPr>
          <p:cNvPr id="28" name="Rectangle 27">
            <a:extLst>
              <a:ext uri="{FF2B5EF4-FFF2-40B4-BE49-F238E27FC236}">
                <a16:creationId xmlns:a16="http://schemas.microsoft.com/office/drawing/2014/main" id="{DC3916B3-13AE-4B16-B735-C80891EF7340}"/>
              </a:ext>
            </a:extLst>
          </p:cNvPr>
          <p:cNvSpPr/>
          <p:nvPr/>
        </p:nvSpPr>
        <p:spPr>
          <a:xfrm>
            <a:off x="7274805" y="4295760"/>
            <a:ext cx="288032" cy="237600"/>
          </a:xfrm>
          <a:prstGeom prst="rect">
            <a:avLst/>
          </a:prstGeom>
          <a:solidFill>
            <a:srgbClr val="DC7D32"/>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B</a:t>
            </a:r>
          </a:p>
        </p:txBody>
      </p:sp>
      <p:sp>
        <p:nvSpPr>
          <p:cNvPr id="29" name="Rectangle 28">
            <a:extLst>
              <a:ext uri="{FF2B5EF4-FFF2-40B4-BE49-F238E27FC236}">
                <a16:creationId xmlns:a16="http://schemas.microsoft.com/office/drawing/2014/main" id="{F50543FE-31D0-4D5C-B4A8-B3F953FF910C}"/>
              </a:ext>
            </a:extLst>
          </p:cNvPr>
          <p:cNvSpPr/>
          <p:nvPr/>
        </p:nvSpPr>
        <p:spPr>
          <a:xfrm>
            <a:off x="7274805" y="4706771"/>
            <a:ext cx="288032" cy="237600"/>
          </a:xfrm>
          <a:prstGeom prst="rect">
            <a:avLst/>
          </a:prstGeom>
          <a:solidFill>
            <a:srgbClr val="3C9146"/>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C</a:t>
            </a:r>
          </a:p>
        </p:txBody>
      </p:sp>
      <p:pic>
        <p:nvPicPr>
          <p:cNvPr id="30" name="Image 29">
            <a:extLst>
              <a:ext uri="{FF2B5EF4-FFF2-40B4-BE49-F238E27FC236}">
                <a16:creationId xmlns:a16="http://schemas.microsoft.com/office/drawing/2014/main" id="{A4F33C0E-F4FC-471F-8A6A-F1F4134FC2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634" y="3778340"/>
            <a:ext cx="442748" cy="442748"/>
          </a:xfrm>
          <a:prstGeom prst="rect">
            <a:avLst/>
          </a:prstGeom>
        </p:spPr>
      </p:pic>
      <p:pic>
        <p:nvPicPr>
          <p:cNvPr id="31" name="Image 30">
            <a:extLst>
              <a:ext uri="{FF2B5EF4-FFF2-40B4-BE49-F238E27FC236}">
                <a16:creationId xmlns:a16="http://schemas.microsoft.com/office/drawing/2014/main" id="{25F004CA-CCD3-4D08-BF78-F62275475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1764" y="3778340"/>
            <a:ext cx="442748" cy="442748"/>
          </a:xfrm>
          <a:prstGeom prst="rect">
            <a:avLst/>
          </a:prstGeom>
        </p:spPr>
      </p:pic>
      <p:pic>
        <p:nvPicPr>
          <p:cNvPr id="32" name="Image 31">
            <a:extLst>
              <a:ext uri="{FF2B5EF4-FFF2-40B4-BE49-F238E27FC236}">
                <a16:creationId xmlns:a16="http://schemas.microsoft.com/office/drawing/2014/main" id="{9FC3A827-78B7-4656-A1F1-DD320CB6B6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5894" y="3778340"/>
            <a:ext cx="442748" cy="442748"/>
          </a:xfrm>
          <a:prstGeom prst="rect">
            <a:avLst/>
          </a:prstGeom>
        </p:spPr>
      </p:pic>
      <p:pic>
        <p:nvPicPr>
          <p:cNvPr id="34" name="Image 33">
            <a:extLst>
              <a:ext uri="{FF2B5EF4-FFF2-40B4-BE49-F238E27FC236}">
                <a16:creationId xmlns:a16="http://schemas.microsoft.com/office/drawing/2014/main" id="{C1DF9045-C3AC-40A3-9AE6-B4A81D70A8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024" y="3778340"/>
            <a:ext cx="442748" cy="442748"/>
          </a:xfrm>
          <a:prstGeom prst="rect">
            <a:avLst/>
          </a:prstGeom>
        </p:spPr>
      </p:pic>
      <p:pic>
        <p:nvPicPr>
          <p:cNvPr id="35" name="Image 34">
            <a:extLst>
              <a:ext uri="{FF2B5EF4-FFF2-40B4-BE49-F238E27FC236}">
                <a16:creationId xmlns:a16="http://schemas.microsoft.com/office/drawing/2014/main" id="{2928AA64-9900-4526-AF80-37386A948B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4154" y="3778340"/>
            <a:ext cx="442748" cy="442748"/>
          </a:xfrm>
          <a:prstGeom prst="rect">
            <a:avLst/>
          </a:prstGeom>
        </p:spPr>
      </p:pic>
      <p:pic>
        <p:nvPicPr>
          <p:cNvPr id="36" name="Image 35">
            <a:extLst>
              <a:ext uri="{FF2B5EF4-FFF2-40B4-BE49-F238E27FC236}">
                <a16:creationId xmlns:a16="http://schemas.microsoft.com/office/drawing/2014/main" id="{BE70384B-0A0E-4E13-8CE5-DB6C863FD6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8282" y="3778340"/>
            <a:ext cx="442748" cy="442748"/>
          </a:xfrm>
          <a:prstGeom prst="rect">
            <a:avLst/>
          </a:prstGeom>
        </p:spPr>
      </p:pic>
      <p:pic>
        <p:nvPicPr>
          <p:cNvPr id="54" name="Image 53">
            <a:extLst>
              <a:ext uri="{FF2B5EF4-FFF2-40B4-BE49-F238E27FC236}">
                <a16:creationId xmlns:a16="http://schemas.microsoft.com/office/drawing/2014/main" id="{D2B56F67-A04D-4AEA-A2DE-6DAFA1D79C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3340" y="1236714"/>
            <a:ext cx="484704" cy="270695"/>
          </a:xfrm>
          <a:prstGeom prst="rect">
            <a:avLst/>
          </a:prstGeom>
        </p:spPr>
      </p:pic>
      <p:cxnSp>
        <p:nvCxnSpPr>
          <p:cNvPr id="59" name="Connecteur : en angle 58">
            <a:extLst>
              <a:ext uri="{FF2B5EF4-FFF2-40B4-BE49-F238E27FC236}">
                <a16:creationId xmlns:a16="http://schemas.microsoft.com/office/drawing/2014/main" id="{1608D48E-E958-4263-BF4A-E57FB88FE418}"/>
              </a:ext>
            </a:extLst>
          </p:cNvPr>
          <p:cNvCxnSpPr>
            <a:cxnSpLocks/>
            <a:stCxn id="16" idx="2"/>
            <a:endCxn id="36" idx="0"/>
          </p:cNvCxnSpPr>
          <p:nvPr/>
        </p:nvCxnSpPr>
        <p:spPr>
          <a:xfrm rot="16200000" flipH="1">
            <a:off x="4681495" y="1070179"/>
            <a:ext cx="580778" cy="4835544"/>
          </a:xfrm>
          <a:prstGeom prst="bentConnector3">
            <a:avLst>
              <a:gd name="adj1" fmla="val 73617"/>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necteur : en angle 61">
            <a:extLst>
              <a:ext uri="{FF2B5EF4-FFF2-40B4-BE49-F238E27FC236}">
                <a16:creationId xmlns:a16="http://schemas.microsoft.com/office/drawing/2014/main" id="{E200F5AB-1DCE-4BDA-9DAD-7558AF1FDDDB}"/>
              </a:ext>
            </a:extLst>
          </p:cNvPr>
          <p:cNvCxnSpPr>
            <a:cxnSpLocks/>
            <a:stCxn id="16" idx="2"/>
            <a:endCxn id="30" idx="0"/>
          </p:cNvCxnSpPr>
          <p:nvPr/>
        </p:nvCxnSpPr>
        <p:spPr>
          <a:xfrm rot="5400000">
            <a:off x="2021171" y="3245399"/>
            <a:ext cx="580778" cy="485104"/>
          </a:xfrm>
          <a:prstGeom prst="bentConnector3">
            <a:avLst>
              <a:gd name="adj1" fmla="val 73617"/>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cteur : en angle 65">
            <a:extLst>
              <a:ext uri="{FF2B5EF4-FFF2-40B4-BE49-F238E27FC236}">
                <a16:creationId xmlns:a16="http://schemas.microsoft.com/office/drawing/2014/main" id="{2A0DE6A3-11DD-4152-BE37-DDB071EF8F04}"/>
              </a:ext>
            </a:extLst>
          </p:cNvPr>
          <p:cNvCxnSpPr>
            <a:cxnSpLocks/>
            <a:endCxn id="31" idx="0"/>
          </p:cNvCxnSpPr>
          <p:nvPr/>
        </p:nvCxnSpPr>
        <p:spPr>
          <a:xfrm rot="5400000">
            <a:off x="3066904" y="3712103"/>
            <a:ext cx="132471" cy="2"/>
          </a:xfrm>
          <a:prstGeom prst="bentConnector3">
            <a:avLst>
              <a:gd name="adj1" fmla="val 50000"/>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 en angle 69">
            <a:extLst>
              <a:ext uri="{FF2B5EF4-FFF2-40B4-BE49-F238E27FC236}">
                <a16:creationId xmlns:a16="http://schemas.microsoft.com/office/drawing/2014/main" id="{116B5960-905F-478C-A775-00B0DC1818BD}"/>
              </a:ext>
            </a:extLst>
          </p:cNvPr>
          <p:cNvCxnSpPr>
            <a:cxnSpLocks/>
          </p:cNvCxnSpPr>
          <p:nvPr/>
        </p:nvCxnSpPr>
        <p:spPr>
          <a:xfrm rot="5400000">
            <a:off x="4157042" y="3709883"/>
            <a:ext cx="132471" cy="2"/>
          </a:xfrm>
          <a:prstGeom prst="bentConnector3">
            <a:avLst>
              <a:gd name="adj1" fmla="val 50000"/>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 en angle 70">
            <a:extLst>
              <a:ext uri="{FF2B5EF4-FFF2-40B4-BE49-F238E27FC236}">
                <a16:creationId xmlns:a16="http://schemas.microsoft.com/office/drawing/2014/main" id="{68EA7D29-2414-438D-A3F4-0F663CA12836}"/>
              </a:ext>
            </a:extLst>
          </p:cNvPr>
          <p:cNvCxnSpPr>
            <a:cxnSpLocks/>
          </p:cNvCxnSpPr>
          <p:nvPr/>
        </p:nvCxnSpPr>
        <p:spPr>
          <a:xfrm rot="5400000">
            <a:off x="5195162" y="3708312"/>
            <a:ext cx="132471" cy="2"/>
          </a:xfrm>
          <a:prstGeom prst="bentConnector3">
            <a:avLst>
              <a:gd name="adj1" fmla="val 50000"/>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7ADABC31-4C3B-420B-B7B8-4E44E833D29F}"/>
              </a:ext>
            </a:extLst>
          </p:cNvPr>
          <p:cNvCxnSpPr>
            <a:cxnSpLocks/>
          </p:cNvCxnSpPr>
          <p:nvPr/>
        </p:nvCxnSpPr>
        <p:spPr>
          <a:xfrm rot="5400000">
            <a:off x="6274536" y="3705712"/>
            <a:ext cx="132471" cy="2"/>
          </a:xfrm>
          <a:prstGeom prst="bentConnector3">
            <a:avLst>
              <a:gd name="adj1" fmla="val 50000"/>
            </a:avLst>
          </a:prstGeom>
          <a:ln w="12700">
            <a:solidFill>
              <a:srgbClr val="3C9146"/>
            </a:solidFill>
            <a:prstDash val="sysDash"/>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6D1F6F54-276C-450E-9BD8-1568F747A851}"/>
              </a:ext>
            </a:extLst>
          </p:cNvPr>
          <p:cNvSpPr/>
          <p:nvPr/>
        </p:nvSpPr>
        <p:spPr>
          <a:xfrm>
            <a:off x="847056" y="2534367"/>
            <a:ext cx="724878" cy="584775"/>
          </a:xfrm>
          <a:prstGeom prst="rect">
            <a:avLst/>
          </a:prstGeom>
        </p:spPr>
        <p:txBody>
          <a:bodyPr wrap="none">
            <a:spAutoFit/>
          </a:bodyPr>
          <a:lstStyle/>
          <a:p>
            <a:pPr algn="r"/>
            <a:r>
              <a:rPr lang="fr-FR" sz="1600" b="1" dirty="0">
                <a:solidFill>
                  <a:srgbClr val="FFFFFF">
                    <a:lumMod val="25000"/>
                  </a:srgbClr>
                </a:solidFill>
                <a:latin typeface="Arial Narrow" panose="020B0606020202030204" pitchFamily="34" charset="0"/>
                <a:cs typeface="Arial" charset="0"/>
              </a:rPr>
              <a:t>Master</a:t>
            </a:r>
          </a:p>
          <a:p>
            <a:pPr algn="r"/>
            <a:r>
              <a:rPr lang="fr-FR" sz="1600" b="1" dirty="0">
                <a:solidFill>
                  <a:srgbClr val="FFFFFF">
                    <a:lumMod val="25000"/>
                  </a:srgbClr>
                </a:solidFill>
                <a:latin typeface="Arial Narrow" panose="020B0606020202030204" pitchFamily="34" charset="0"/>
                <a:cs typeface="Arial" charset="0"/>
              </a:rPr>
              <a:t>Node</a:t>
            </a:r>
            <a:endParaRPr lang="fr-FR" sz="1600" b="1" dirty="0"/>
          </a:p>
        </p:txBody>
      </p:sp>
      <p:sp>
        <p:nvSpPr>
          <p:cNvPr id="74" name="Rectangle 73">
            <a:extLst>
              <a:ext uri="{FF2B5EF4-FFF2-40B4-BE49-F238E27FC236}">
                <a16:creationId xmlns:a16="http://schemas.microsoft.com/office/drawing/2014/main" id="{28CCD1C7-58AD-4EFF-84ED-CEAA5201CF80}"/>
              </a:ext>
            </a:extLst>
          </p:cNvPr>
          <p:cNvSpPr/>
          <p:nvPr/>
        </p:nvSpPr>
        <p:spPr>
          <a:xfrm>
            <a:off x="847056" y="3778340"/>
            <a:ext cx="697628" cy="584775"/>
          </a:xfrm>
          <a:prstGeom prst="rect">
            <a:avLst/>
          </a:prstGeom>
        </p:spPr>
        <p:txBody>
          <a:bodyPr wrap="none">
            <a:spAutoFit/>
          </a:bodyPr>
          <a:lstStyle/>
          <a:p>
            <a:pPr algn="r"/>
            <a:r>
              <a:rPr lang="fr-FR" sz="1600" b="1" dirty="0">
                <a:solidFill>
                  <a:srgbClr val="FFFFFF">
                    <a:lumMod val="25000"/>
                  </a:srgbClr>
                </a:solidFill>
                <a:latin typeface="Arial Narrow" panose="020B0606020202030204" pitchFamily="34" charset="0"/>
                <a:cs typeface="Arial" charset="0"/>
              </a:rPr>
              <a:t>Data</a:t>
            </a:r>
          </a:p>
          <a:p>
            <a:pPr algn="r"/>
            <a:r>
              <a:rPr lang="fr-FR" sz="1600" b="1" dirty="0" err="1">
                <a:solidFill>
                  <a:srgbClr val="FFFFFF">
                    <a:lumMod val="25000"/>
                  </a:srgbClr>
                </a:solidFill>
                <a:latin typeface="Arial Narrow" panose="020B0606020202030204" pitchFamily="34" charset="0"/>
                <a:cs typeface="Arial" charset="0"/>
              </a:rPr>
              <a:t>Nodes</a:t>
            </a:r>
            <a:endParaRPr lang="fr-FR" sz="1600" b="1" dirty="0"/>
          </a:p>
        </p:txBody>
      </p:sp>
      <p:sp>
        <p:nvSpPr>
          <p:cNvPr id="75" name="Rectangle 74">
            <a:extLst>
              <a:ext uri="{FF2B5EF4-FFF2-40B4-BE49-F238E27FC236}">
                <a16:creationId xmlns:a16="http://schemas.microsoft.com/office/drawing/2014/main" id="{ED619491-C0B5-4360-976C-473023216FAA}"/>
              </a:ext>
            </a:extLst>
          </p:cNvPr>
          <p:cNvSpPr/>
          <p:nvPr/>
        </p:nvSpPr>
        <p:spPr>
          <a:xfrm>
            <a:off x="3227987" y="908345"/>
            <a:ext cx="603050" cy="276999"/>
          </a:xfrm>
          <a:prstGeom prst="rect">
            <a:avLst/>
          </a:prstGeom>
        </p:spPr>
        <p:txBody>
          <a:bodyPr wrap="none">
            <a:spAutoFit/>
          </a:bodyPr>
          <a:lstStyle/>
          <a:p>
            <a:r>
              <a:rPr lang="fr-FR" sz="1200" dirty="0" err="1">
                <a:solidFill>
                  <a:srgbClr val="505A9B"/>
                </a:solidFill>
              </a:rPr>
              <a:t>Query</a:t>
            </a:r>
            <a:endParaRPr lang="fr-FR" sz="1200" dirty="0">
              <a:solidFill>
                <a:srgbClr val="505A9B"/>
              </a:solidFill>
            </a:endParaRPr>
          </a:p>
        </p:txBody>
      </p:sp>
      <p:sp>
        <p:nvSpPr>
          <p:cNvPr id="83" name="Rectangle 82">
            <a:extLst>
              <a:ext uri="{FF2B5EF4-FFF2-40B4-BE49-F238E27FC236}">
                <a16:creationId xmlns:a16="http://schemas.microsoft.com/office/drawing/2014/main" id="{30BCB77D-F329-40E9-A329-36D0274AE19F}"/>
              </a:ext>
            </a:extLst>
          </p:cNvPr>
          <p:cNvSpPr/>
          <p:nvPr/>
        </p:nvSpPr>
        <p:spPr>
          <a:xfrm>
            <a:off x="819119" y="3161995"/>
            <a:ext cx="1136850" cy="461665"/>
          </a:xfrm>
          <a:prstGeom prst="rect">
            <a:avLst/>
          </a:prstGeom>
        </p:spPr>
        <p:txBody>
          <a:bodyPr wrap="none">
            <a:spAutoFit/>
          </a:bodyPr>
          <a:lstStyle/>
          <a:p>
            <a:r>
              <a:rPr lang="fr-FR" sz="1200" dirty="0">
                <a:solidFill>
                  <a:srgbClr val="505A9B"/>
                </a:solidFill>
              </a:rPr>
              <a:t>Process</a:t>
            </a:r>
            <a:br>
              <a:rPr lang="fr-FR" sz="1200" dirty="0">
                <a:solidFill>
                  <a:srgbClr val="505A9B"/>
                </a:solidFill>
              </a:rPr>
            </a:br>
            <a:r>
              <a:rPr lang="fr-FR" sz="1200" dirty="0" err="1">
                <a:solidFill>
                  <a:srgbClr val="505A9B"/>
                </a:solidFill>
              </a:rPr>
              <a:t>Parallelization</a:t>
            </a:r>
            <a:endParaRPr lang="fr-FR" sz="1200" dirty="0">
              <a:solidFill>
                <a:srgbClr val="505A9B"/>
              </a:solidFill>
            </a:endParaRPr>
          </a:p>
        </p:txBody>
      </p:sp>
      <p:sp>
        <p:nvSpPr>
          <p:cNvPr id="46" name="Rectangle 45">
            <a:extLst>
              <a:ext uri="{FF2B5EF4-FFF2-40B4-BE49-F238E27FC236}">
                <a16:creationId xmlns:a16="http://schemas.microsoft.com/office/drawing/2014/main" id="{5A992F29-4833-41EF-8136-76BBE3235109}"/>
              </a:ext>
            </a:extLst>
          </p:cNvPr>
          <p:cNvSpPr/>
          <p:nvPr/>
        </p:nvSpPr>
        <p:spPr>
          <a:xfrm>
            <a:off x="1626260" y="3604566"/>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DN1</a:t>
            </a:r>
            <a:endParaRPr lang="fr-FR" sz="1000" b="1" dirty="0"/>
          </a:p>
        </p:txBody>
      </p:sp>
      <p:sp>
        <p:nvSpPr>
          <p:cNvPr id="47" name="Rectangle 46">
            <a:extLst>
              <a:ext uri="{FF2B5EF4-FFF2-40B4-BE49-F238E27FC236}">
                <a16:creationId xmlns:a16="http://schemas.microsoft.com/office/drawing/2014/main" id="{2238837B-ECA6-4195-BBFF-D2F4C949E8CF}"/>
              </a:ext>
            </a:extLst>
          </p:cNvPr>
          <p:cNvSpPr/>
          <p:nvPr/>
        </p:nvSpPr>
        <p:spPr>
          <a:xfrm>
            <a:off x="2750074" y="3595944"/>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DN2</a:t>
            </a:r>
            <a:endParaRPr lang="fr-FR" sz="1000" b="1" dirty="0"/>
          </a:p>
        </p:txBody>
      </p:sp>
      <p:sp>
        <p:nvSpPr>
          <p:cNvPr id="49" name="Rectangle 48">
            <a:extLst>
              <a:ext uri="{FF2B5EF4-FFF2-40B4-BE49-F238E27FC236}">
                <a16:creationId xmlns:a16="http://schemas.microsoft.com/office/drawing/2014/main" id="{6DECB382-E81F-452A-9C32-93FE7C0F46EE}"/>
              </a:ext>
            </a:extLst>
          </p:cNvPr>
          <p:cNvSpPr/>
          <p:nvPr/>
        </p:nvSpPr>
        <p:spPr>
          <a:xfrm>
            <a:off x="3807895" y="3594255"/>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DN3</a:t>
            </a:r>
            <a:endParaRPr lang="fr-FR" sz="1000" b="1" dirty="0"/>
          </a:p>
        </p:txBody>
      </p:sp>
      <p:sp>
        <p:nvSpPr>
          <p:cNvPr id="50" name="Rectangle 49">
            <a:extLst>
              <a:ext uri="{FF2B5EF4-FFF2-40B4-BE49-F238E27FC236}">
                <a16:creationId xmlns:a16="http://schemas.microsoft.com/office/drawing/2014/main" id="{46765747-EC9B-4F19-B11C-5DC38E84BAB0}"/>
              </a:ext>
            </a:extLst>
          </p:cNvPr>
          <p:cNvSpPr/>
          <p:nvPr/>
        </p:nvSpPr>
        <p:spPr>
          <a:xfrm>
            <a:off x="4855804" y="3585330"/>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DN4</a:t>
            </a:r>
            <a:endParaRPr lang="fr-FR" sz="1000" b="1" dirty="0"/>
          </a:p>
        </p:txBody>
      </p:sp>
      <p:sp>
        <p:nvSpPr>
          <p:cNvPr id="52" name="Rectangle 51">
            <a:extLst>
              <a:ext uri="{FF2B5EF4-FFF2-40B4-BE49-F238E27FC236}">
                <a16:creationId xmlns:a16="http://schemas.microsoft.com/office/drawing/2014/main" id="{BCAE0601-A972-4A43-A0F1-BB9053046A52}"/>
              </a:ext>
            </a:extLst>
          </p:cNvPr>
          <p:cNvSpPr/>
          <p:nvPr/>
        </p:nvSpPr>
        <p:spPr>
          <a:xfrm>
            <a:off x="5952958" y="3594255"/>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DN5</a:t>
            </a:r>
            <a:endParaRPr lang="fr-FR" sz="1000" b="1" dirty="0"/>
          </a:p>
        </p:txBody>
      </p:sp>
      <p:sp>
        <p:nvSpPr>
          <p:cNvPr id="53" name="Rectangle 52">
            <a:extLst>
              <a:ext uri="{FF2B5EF4-FFF2-40B4-BE49-F238E27FC236}">
                <a16:creationId xmlns:a16="http://schemas.microsoft.com/office/drawing/2014/main" id="{25D53F45-9B13-4A81-80F4-74E4A26B2593}"/>
              </a:ext>
            </a:extLst>
          </p:cNvPr>
          <p:cNvSpPr/>
          <p:nvPr/>
        </p:nvSpPr>
        <p:spPr>
          <a:xfrm>
            <a:off x="7026763" y="3594255"/>
            <a:ext cx="393056" cy="246221"/>
          </a:xfrm>
          <a:prstGeom prst="rect">
            <a:avLst/>
          </a:prstGeom>
        </p:spPr>
        <p:txBody>
          <a:bodyPr wrap="none">
            <a:spAutoFit/>
          </a:bodyPr>
          <a:lstStyle/>
          <a:p>
            <a:pPr algn="r"/>
            <a:r>
              <a:rPr lang="fr-FR" sz="1000" b="1" dirty="0">
                <a:solidFill>
                  <a:srgbClr val="FFFFFF">
                    <a:lumMod val="25000"/>
                  </a:srgbClr>
                </a:solidFill>
                <a:latin typeface="Arial Narrow" panose="020B0606020202030204" pitchFamily="34" charset="0"/>
                <a:cs typeface="Arial" charset="0"/>
              </a:rPr>
              <a:t>DN6</a:t>
            </a:r>
            <a:endParaRPr lang="fr-FR" sz="1000" b="1" dirty="0"/>
          </a:p>
        </p:txBody>
      </p:sp>
      <p:sp>
        <p:nvSpPr>
          <p:cNvPr id="55" name="Rectangle 54">
            <a:extLst>
              <a:ext uri="{FF2B5EF4-FFF2-40B4-BE49-F238E27FC236}">
                <a16:creationId xmlns:a16="http://schemas.microsoft.com/office/drawing/2014/main" id="{96CB7435-FB97-4B59-B386-4E79957EF572}"/>
              </a:ext>
            </a:extLst>
          </p:cNvPr>
          <p:cNvSpPr/>
          <p:nvPr/>
        </p:nvSpPr>
        <p:spPr>
          <a:xfrm>
            <a:off x="3429668" y="2591135"/>
            <a:ext cx="1123340" cy="642059"/>
          </a:xfrm>
          <a:prstGeom prst="rect">
            <a:avLst/>
          </a:prstGeom>
          <a:solidFill>
            <a:srgbClr val="F7FBF3"/>
          </a:solidFill>
          <a:ln w="3175">
            <a:solidFill>
              <a:schemeClr val="accent2">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r>
              <a:rPr lang="fr-FR" sz="700" dirty="0">
                <a:solidFill>
                  <a:schemeClr val="tx1"/>
                </a:solidFill>
              </a:rPr>
              <a:t>Fichier = A + B + C</a:t>
            </a:r>
          </a:p>
          <a:p>
            <a:r>
              <a:rPr lang="fr-FR" sz="700" dirty="0">
                <a:solidFill>
                  <a:schemeClr val="tx1"/>
                </a:solidFill>
              </a:rPr>
              <a:t>  A </a:t>
            </a:r>
            <a:r>
              <a:rPr lang="fr-FR" sz="700" dirty="0">
                <a:solidFill>
                  <a:schemeClr val="tx1"/>
                </a:solidFill>
                <a:sym typeface="Wingdings" panose="05000000000000000000" pitchFamily="2" charset="2"/>
              </a:rPr>
              <a:t> DN1, DN3, DN4</a:t>
            </a:r>
          </a:p>
          <a:p>
            <a:r>
              <a:rPr lang="fr-FR" sz="700" dirty="0">
                <a:solidFill>
                  <a:schemeClr val="tx1"/>
                </a:solidFill>
                <a:sym typeface="Wingdings" panose="05000000000000000000" pitchFamily="2" charset="2"/>
              </a:rPr>
              <a:t>  B  DN3, DN2, DN6</a:t>
            </a:r>
          </a:p>
          <a:p>
            <a:r>
              <a:rPr lang="fr-FR" sz="700" dirty="0">
                <a:solidFill>
                  <a:schemeClr val="tx1"/>
                </a:solidFill>
                <a:sym typeface="Wingdings" panose="05000000000000000000" pitchFamily="2" charset="2"/>
              </a:rPr>
              <a:t>  C  DN2, DN5, DN6</a:t>
            </a:r>
            <a:endParaRPr lang="fr-FR" sz="700" dirty="0">
              <a:solidFill>
                <a:schemeClr val="tx1"/>
              </a:solidFill>
            </a:endParaRPr>
          </a:p>
        </p:txBody>
      </p:sp>
      <p:cxnSp>
        <p:nvCxnSpPr>
          <p:cNvPr id="7" name="Connecteur : en angle 6">
            <a:extLst>
              <a:ext uri="{FF2B5EF4-FFF2-40B4-BE49-F238E27FC236}">
                <a16:creationId xmlns:a16="http://schemas.microsoft.com/office/drawing/2014/main" id="{CB21EF6D-645C-4C3E-B18C-950AB7D211FD}"/>
              </a:ext>
            </a:extLst>
          </p:cNvPr>
          <p:cNvCxnSpPr>
            <a:cxnSpLocks/>
          </p:cNvCxnSpPr>
          <p:nvPr/>
        </p:nvCxnSpPr>
        <p:spPr>
          <a:xfrm rot="5400000">
            <a:off x="2527333" y="1581615"/>
            <a:ext cx="1137365" cy="1223776"/>
          </a:xfrm>
          <a:prstGeom prst="bentConnector3">
            <a:avLst>
              <a:gd name="adj1" fmla="val 33250"/>
            </a:avLst>
          </a:prstGeom>
          <a:ln w="19050">
            <a:solidFill>
              <a:srgbClr val="505A9B"/>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AD27CEE-DE0B-47E4-BC02-3D7447F01703}"/>
              </a:ext>
            </a:extLst>
          </p:cNvPr>
          <p:cNvSpPr/>
          <p:nvPr/>
        </p:nvSpPr>
        <p:spPr>
          <a:xfrm>
            <a:off x="3706497" y="2762186"/>
            <a:ext cx="284841" cy="382164"/>
          </a:xfrm>
          <a:prstGeom prst="rect">
            <a:avLst/>
          </a:prstGeom>
          <a:noFill/>
          <a:ln w="19050">
            <a:solidFill>
              <a:srgbClr val="505A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cxnSp>
        <p:nvCxnSpPr>
          <p:cNvPr id="64" name="Connecteur : en angle 63">
            <a:extLst>
              <a:ext uri="{FF2B5EF4-FFF2-40B4-BE49-F238E27FC236}">
                <a16:creationId xmlns:a16="http://schemas.microsoft.com/office/drawing/2014/main" id="{41F99450-BEDD-44EB-B974-87D235697CF4}"/>
              </a:ext>
            </a:extLst>
          </p:cNvPr>
          <p:cNvCxnSpPr>
            <a:cxnSpLocks/>
          </p:cNvCxnSpPr>
          <p:nvPr/>
        </p:nvCxnSpPr>
        <p:spPr>
          <a:xfrm rot="5400000">
            <a:off x="3035402" y="937916"/>
            <a:ext cx="1416652" cy="2231888"/>
          </a:xfrm>
          <a:prstGeom prst="bentConnector3">
            <a:avLst>
              <a:gd name="adj1" fmla="val 57530"/>
            </a:avLst>
          </a:prstGeom>
          <a:ln w="19050">
            <a:solidFill>
              <a:srgbClr val="505A9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Connecteur : en angle 64">
            <a:extLst>
              <a:ext uri="{FF2B5EF4-FFF2-40B4-BE49-F238E27FC236}">
                <a16:creationId xmlns:a16="http://schemas.microsoft.com/office/drawing/2014/main" id="{2DA1A9C8-4141-4B17-BD1A-0303F7A1AB40}"/>
              </a:ext>
            </a:extLst>
          </p:cNvPr>
          <p:cNvCxnSpPr>
            <a:cxnSpLocks/>
          </p:cNvCxnSpPr>
          <p:nvPr/>
        </p:nvCxnSpPr>
        <p:spPr>
          <a:xfrm rot="10800000" flipV="1">
            <a:off x="2750076" y="2719728"/>
            <a:ext cx="679592" cy="106283"/>
          </a:xfrm>
          <a:prstGeom prst="bentConnector3">
            <a:avLst>
              <a:gd name="adj1" fmla="val 50000"/>
            </a:avLst>
          </a:prstGeom>
          <a:ln w="19050">
            <a:solidFill>
              <a:srgbClr val="505A9B"/>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Connecteur : en angle 66">
            <a:extLst>
              <a:ext uri="{FF2B5EF4-FFF2-40B4-BE49-F238E27FC236}">
                <a16:creationId xmlns:a16="http://schemas.microsoft.com/office/drawing/2014/main" id="{1E6A79EE-7156-4BBA-A3FB-37CBD7747E67}"/>
              </a:ext>
            </a:extLst>
          </p:cNvPr>
          <p:cNvCxnSpPr>
            <a:cxnSpLocks/>
            <a:endCxn id="16" idx="3"/>
          </p:cNvCxnSpPr>
          <p:nvPr/>
        </p:nvCxnSpPr>
        <p:spPr>
          <a:xfrm rot="10800000">
            <a:off x="2771800" y="2979875"/>
            <a:ext cx="657868" cy="110741"/>
          </a:xfrm>
          <a:prstGeom prst="bentConnector3">
            <a:avLst>
              <a:gd name="adj1" fmla="val 50000"/>
            </a:avLst>
          </a:prstGeom>
          <a:ln w="19050">
            <a:solidFill>
              <a:srgbClr val="505A9B"/>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1" name="Picture 6" descr="http://gif.toutimages.com/images/objets/engrenages/engrena_008.gif">
            <a:hlinkClick r:id="rId7"/>
            <a:extLst>
              <a:ext uri="{FF2B5EF4-FFF2-40B4-BE49-F238E27FC236}">
                <a16:creationId xmlns:a16="http://schemas.microsoft.com/office/drawing/2014/main" id="{831E514A-8901-4847-B73C-CCFEAAD1F081}"/>
              </a:ext>
            </a:extLst>
          </p:cNvPr>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7316" y="3901297"/>
            <a:ext cx="300612" cy="27231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http://gif.toutimages.com/images/objets/engrenages/engrena_008.gif">
            <a:hlinkClick r:id="rId7"/>
            <a:extLst>
              <a:ext uri="{FF2B5EF4-FFF2-40B4-BE49-F238E27FC236}">
                <a16:creationId xmlns:a16="http://schemas.microsoft.com/office/drawing/2014/main" id="{D11D3D11-E91E-4D2F-A70A-F003EC4BFAAE}"/>
              </a:ext>
            </a:extLst>
          </p:cNvPr>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53900" y="3918105"/>
            <a:ext cx="300612" cy="27231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gif.toutimages.com/images/objets/engrenages/engrena_008.gif">
            <a:hlinkClick r:id="rId7"/>
            <a:extLst>
              <a:ext uri="{FF2B5EF4-FFF2-40B4-BE49-F238E27FC236}">
                <a16:creationId xmlns:a16="http://schemas.microsoft.com/office/drawing/2014/main" id="{40CFD7F4-9614-46DE-B19A-CF55798C3224}"/>
              </a:ext>
            </a:extLst>
          </p:cNvPr>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18030" y="3918104"/>
            <a:ext cx="300612" cy="272319"/>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 en angle 84">
            <a:extLst>
              <a:ext uri="{FF2B5EF4-FFF2-40B4-BE49-F238E27FC236}">
                <a16:creationId xmlns:a16="http://schemas.microsoft.com/office/drawing/2014/main" id="{5E8D3ADF-245A-48B1-B354-DDE32FAA1D9E}"/>
              </a:ext>
            </a:extLst>
          </p:cNvPr>
          <p:cNvCxnSpPr>
            <a:cxnSpLocks/>
            <a:stCxn id="16" idx="2"/>
            <a:endCxn id="30" idx="0"/>
          </p:cNvCxnSpPr>
          <p:nvPr/>
        </p:nvCxnSpPr>
        <p:spPr>
          <a:xfrm rot="5400000">
            <a:off x="2021171" y="3245399"/>
            <a:ext cx="580778" cy="485104"/>
          </a:xfrm>
          <a:prstGeom prst="bentConnector3">
            <a:avLst>
              <a:gd name="adj1" fmla="val 74929"/>
            </a:avLst>
          </a:prstGeom>
          <a:ln w="19050">
            <a:solidFill>
              <a:srgbClr val="505A9B"/>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Connecteur : en angle 86">
            <a:extLst>
              <a:ext uri="{FF2B5EF4-FFF2-40B4-BE49-F238E27FC236}">
                <a16:creationId xmlns:a16="http://schemas.microsoft.com/office/drawing/2014/main" id="{EE5B23CF-225F-438D-AA39-7EACE73B5382}"/>
              </a:ext>
            </a:extLst>
          </p:cNvPr>
          <p:cNvCxnSpPr>
            <a:cxnSpLocks/>
            <a:stCxn id="16" idx="2"/>
            <a:endCxn id="31" idx="0"/>
          </p:cNvCxnSpPr>
          <p:nvPr/>
        </p:nvCxnSpPr>
        <p:spPr>
          <a:xfrm rot="16200000" flipH="1">
            <a:off x="2553236" y="3198438"/>
            <a:ext cx="580778" cy="579026"/>
          </a:xfrm>
          <a:prstGeom prst="bentConnector3">
            <a:avLst>
              <a:gd name="adj1" fmla="val 74929"/>
            </a:avLst>
          </a:prstGeom>
          <a:ln w="19050">
            <a:solidFill>
              <a:srgbClr val="505A9B"/>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Connecteur : en angle 89">
            <a:extLst>
              <a:ext uri="{FF2B5EF4-FFF2-40B4-BE49-F238E27FC236}">
                <a16:creationId xmlns:a16="http://schemas.microsoft.com/office/drawing/2014/main" id="{4BADB92F-DE26-43FE-987F-2CBAE2BA8E79}"/>
              </a:ext>
            </a:extLst>
          </p:cNvPr>
          <p:cNvCxnSpPr>
            <a:cxnSpLocks/>
            <a:stCxn id="16" idx="2"/>
            <a:endCxn id="32" idx="0"/>
          </p:cNvCxnSpPr>
          <p:nvPr/>
        </p:nvCxnSpPr>
        <p:spPr>
          <a:xfrm rot="16200000" flipH="1">
            <a:off x="3085301" y="2666373"/>
            <a:ext cx="580778" cy="1643156"/>
          </a:xfrm>
          <a:prstGeom prst="bentConnector3">
            <a:avLst>
              <a:gd name="adj1" fmla="val 73617"/>
            </a:avLst>
          </a:prstGeom>
          <a:ln w="19050">
            <a:solidFill>
              <a:srgbClr val="505A9B"/>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E86C8330-3010-420C-B210-0EC8B3114D4F}"/>
              </a:ext>
            </a:extLst>
          </p:cNvPr>
          <p:cNvSpPr/>
          <p:nvPr/>
        </p:nvSpPr>
        <p:spPr>
          <a:xfrm>
            <a:off x="1948481" y="4360852"/>
            <a:ext cx="288032" cy="237600"/>
          </a:xfrm>
          <a:prstGeom prst="rect">
            <a:avLst/>
          </a:prstGeom>
          <a:solidFill>
            <a:srgbClr val="505A9B"/>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A’</a:t>
            </a:r>
          </a:p>
        </p:txBody>
      </p:sp>
      <p:sp>
        <p:nvSpPr>
          <p:cNvPr id="101" name="Rectangle 100">
            <a:extLst>
              <a:ext uri="{FF2B5EF4-FFF2-40B4-BE49-F238E27FC236}">
                <a16:creationId xmlns:a16="http://schemas.microsoft.com/office/drawing/2014/main" id="{E4FA9686-AAD6-4131-AB14-C762513AA727}"/>
              </a:ext>
            </a:extLst>
          </p:cNvPr>
          <p:cNvSpPr/>
          <p:nvPr/>
        </p:nvSpPr>
        <p:spPr>
          <a:xfrm>
            <a:off x="3012611" y="4759391"/>
            <a:ext cx="288032" cy="237600"/>
          </a:xfrm>
          <a:prstGeom prst="rect">
            <a:avLst/>
          </a:prstGeom>
          <a:solidFill>
            <a:srgbClr val="3C9146"/>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C’</a:t>
            </a:r>
          </a:p>
        </p:txBody>
      </p:sp>
      <p:sp>
        <p:nvSpPr>
          <p:cNvPr id="102" name="Rectangle 101">
            <a:extLst>
              <a:ext uri="{FF2B5EF4-FFF2-40B4-BE49-F238E27FC236}">
                <a16:creationId xmlns:a16="http://schemas.microsoft.com/office/drawing/2014/main" id="{2175B5D4-CAA0-4511-A868-5661B171E2C4}"/>
              </a:ext>
            </a:extLst>
          </p:cNvPr>
          <p:cNvSpPr/>
          <p:nvPr/>
        </p:nvSpPr>
        <p:spPr>
          <a:xfrm>
            <a:off x="4055740" y="4764011"/>
            <a:ext cx="288032" cy="237600"/>
          </a:xfrm>
          <a:prstGeom prst="rect">
            <a:avLst/>
          </a:prstGeom>
          <a:solidFill>
            <a:srgbClr val="DC7D32"/>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1400" dirty="0">
                <a:solidFill>
                  <a:schemeClr val="accent2">
                    <a:lumMod val="20000"/>
                    <a:lumOff val="80000"/>
                  </a:schemeClr>
                </a:solidFill>
              </a:rPr>
              <a:t>B’</a:t>
            </a:r>
          </a:p>
        </p:txBody>
      </p:sp>
    </p:spTree>
    <p:extLst>
      <p:ext uri="{BB962C8B-B14F-4D97-AF65-F5344CB8AC3E}">
        <p14:creationId xmlns:p14="http://schemas.microsoft.com/office/powerpoint/2010/main" val="121208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500"/>
                                        <p:tgtEl>
                                          <p:spTgt spid="7"/>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1500"/>
                                        <p:tgtEl>
                                          <p:spTgt spid="65"/>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500"/>
                                        <p:tgtEl>
                                          <p:spTgt spid="20"/>
                                        </p:tgtEl>
                                      </p:cBhvr>
                                    </p:animEffect>
                                  </p:childTnLst>
                                </p:cTn>
                              </p:par>
                            </p:childTnLst>
                          </p:cTn>
                        </p:par>
                        <p:par>
                          <p:cTn id="16" fill="hold">
                            <p:stCondLst>
                              <p:cond delay="4500"/>
                            </p:stCondLst>
                            <p:childTnLst>
                              <p:par>
                                <p:cTn id="17" presetID="22" presetClass="entr" presetSubtype="2"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right)">
                                      <p:cBhvr>
                                        <p:cTn id="19" dur="1500"/>
                                        <p:tgtEl>
                                          <p:spTgt spid="67"/>
                                        </p:tgtEl>
                                      </p:cBhvr>
                                    </p:animEffect>
                                  </p:childTnLst>
                                </p:cTn>
                              </p:par>
                            </p:childTnLst>
                          </p:cTn>
                        </p:par>
                        <p:par>
                          <p:cTn id="20" fill="hold">
                            <p:stCondLst>
                              <p:cond delay="6000"/>
                            </p:stCondLst>
                            <p:childTnLst>
                              <p:par>
                                <p:cTn id="21" presetID="22" presetClass="entr" presetSubtype="1" fill="hold"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ipe(up)">
                                      <p:cBhvr>
                                        <p:cTn id="23" dur="1500"/>
                                        <p:tgtEl>
                                          <p:spTgt spid="90"/>
                                        </p:tgtEl>
                                      </p:cBhvr>
                                    </p:animEffect>
                                  </p:childTnLst>
                                </p:cTn>
                              </p:par>
                              <p:par>
                                <p:cTn id="24" presetID="22" presetClass="entr" presetSubtype="1" fill="hold" nodeType="with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up)">
                                      <p:cBhvr>
                                        <p:cTn id="26" dur="1500"/>
                                        <p:tgtEl>
                                          <p:spTgt spid="85"/>
                                        </p:tgtEl>
                                      </p:cBhvr>
                                    </p:animEffect>
                                  </p:childTnLst>
                                </p:cTn>
                              </p:par>
                              <p:par>
                                <p:cTn id="27" presetID="22" presetClass="entr" presetSubtype="1"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wipe(up)">
                                      <p:cBhvr>
                                        <p:cTn id="29" dur="1500"/>
                                        <p:tgtEl>
                                          <p:spTgt spid="87"/>
                                        </p:tgtEl>
                                      </p:cBhvr>
                                    </p:animEffect>
                                  </p:childTnLst>
                                </p:cTn>
                              </p:par>
                            </p:childTnLst>
                          </p:cTn>
                        </p:par>
                        <p:par>
                          <p:cTn id="30" fill="hold">
                            <p:stCondLst>
                              <p:cond delay="7500"/>
                            </p:stCondLst>
                            <p:childTnLst>
                              <p:par>
                                <p:cTn id="31" presetID="10" presetClass="entr" presetSubtype="0" fill="hold" nodeType="after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1500"/>
                                        <p:tgtEl>
                                          <p:spTgt spid="82"/>
                                        </p:tgtEl>
                                      </p:cBhvr>
                                    </p:animEffect>
                                  </p:childTnLst>
                                </p:cTn>
                              </p:par>
                              <p:par>
                                <p:cTn id="34" presetID="10" presetClass="entr" presetSubtype="0" fill="hold"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1500"/>
                                        <p:tgtEl>
                                          <p:spTgt spid="81"/>
                                        </p:tgtEl>
                                      </p:cBhvr>
                                    </p:animEffect>
                                  </p:childTnLst>
                                </p:cTn>
                              </p:par>
                              <p:par>
                                <p:cTn id="37" presetID="10"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500"/>
                                        <p:tgtEl>
                                          <p:spTgt spid="8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500"/>
                                        <p:tgtEl>
                                          <p:spTgt spid="102"/>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500"/>
                                        <p:tgtEl>
                                          <p:spTgt spid="101"/>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childTnLst>
                          </p:cTn>
                        </p:par>
                        <p:par>
                          <p:cTn id="51" fill="hold">
                            <p:stCondLst>
                              <p:cond delay="500"/>
                            </p:stCondLst>
                            <p:childTnLst>
                              <p:par>
                                <p:cTn id="52" presetID="0" presetClass="path" presetSubtype="0" accel="50000" decel="50000" fill="hold" grpId="0" nodeType="afterEffect">
                                  <p:stCondLst>
                                    <p:cond delay="0"/>
                                  </p:stCondLst>
                                  <p:childTnLst>
                                    <p:animMotion origin="layout" path="M 0.00174 -0.00023 L 0.00174 0.00023 C 0.00278 -0.00857 0.00399 -0.01667 0.00452 -0.025 C 0.0066 -0.06065 0.00452 -0.17176 0.00452 -0.17361 C 0.00434 -0.18148 0.0033 -0.1801 -0.00069 -0.18172 C -0.02361 -0.17547 -0.01007 -0.17778 -0.04496 -0.17917 L -0.09392 -0.18172 L -0.18281 -0.18727 C -0.18437 -0.19236 -0.18594 -0.19699 -0.18611 -0.20301 C -0.18698 -0.21713 -0.18455 -0.22292 -0.18368 -0.23635 C -0.18212 -0.25834 -0.18385 -0.28102 -0.17934 -0.30255 C -0.17743 -0.31181 -0.17517 -0.32107 -0.17326 -0.33033 C -0.17274 -0.33334 -0.1717 -0.33912 -0.1717 -0.33889 C -0.17118 -0.35324 -0.17153 -0.37199 -0.16875 -0.38635 C -0.16823 -0.38935 -0.16771 -0.39283 -0.16632 -0.39514 C -0.16476 -0.39746 -0.15712 -0.39838 -0.1559 -0.39861 L -0.12864 -0.3963 C -0.125 -0.39607 -0.12118 -0.39584 -0.11753 -0.39514 C -0.08455 -0.38959 -0.12413 -0.39283 -0.0783 -0.39074 C 0.00504 -0.39167 0.0066 -0.36644 0.04288 -0.39514 C 0.04393 -0.39584 0.04462 -0.39676 0.04549 -0.39746 C 0.04583 -0.40162 0.04601 -0.40579 0.04636 -0.40996 C 0.04653 -0.4125 0.04705 -0.41505 0.04722 -0.4176 C 0.04774 -0.43982 0.04653 -0.4625 0.04809 -0.48496 C 0.04827 -0.4875 0.0507 -0.48912 0.05243 -0.49028 C 0.05521 -0.4926 0.05833 -0.49398 0.06129 -0.49584 C 0.06268 -0.49699 0.06406 -0.49792 0.06563 -0.49931 C 0.06667 -0.50023 0.06806 -0.50116 0.06893 -0.50255 C 0.07049 -0.50486 0.07136 -0.50718 0.0724 -0.50949 C 0.07396 -0.52547 0.07274 -0.51181 0.07413 -0.53195 C 0.07535 -0.54445 0.07535 -0.53912 0.07535 -0.54375 " pathEditMode="relative" rAng="0" ptsTypes="AAAAAAAAAAAAAAAAAAAAAAAAAAAAAAA">
                                      <p:cBhvr>
                                        <p:cTn id="53" dur="2250" fill="hold"/>
                                        <p:tgtEl>
                                          <p:spTgt spid="102"/>
                                        </p:tgtEl>
                                        <p:attrNameLst>
                                          <p:attrName>ppt_x</p:attrName>
                                          <p:attrName>ppt_y</p:attrName>
                                        </p:attrNameLst>
                                      </p:cBhvr>
                                      <p:rCtr x="-5729" y="-27153"/>
                                    </p:animMotion>
                                  </p:childTnLst>
                                </p:cTn>
                              </p:par>
                              <p:par>
                                <p:cTn id="54" presetID="0" presetClass="path" presetSubtype="0" accel="50000" decel="50000" fill="hold" grpId="0" nodeType="withEffect">
                                  <p:stCondLst>
                                    <p:cond delay="0"/>
                                  </p:stCondLst>
                                  <p:childTnLst>
                                    <p:animMotion origin="layout" path="M 0.00052 -0.00023 L 0.00052 0.00023 C 1.11111E-6 -0.01875 -0.0033 -0.1074 -0.00382 -0.13009 C -0.00382 -0.14328 -0.00295 -0.15625 -0.00278 -0.16944 C -0.00451 -0.17245 -0.00538 -0.17662 -0.00799 -0.17847 C -0.01267 -0.18148 -0.03247 -0.17754 -0.03438 -0.17731 C -0.04514 -0.18217 -0.05729 -0.18356 -0.06649 -0.19166 C -0.06997 -0.19444 -0.06719 -0.20139 -0.06736 -0.20648 C -0.06806 -0.23356 -0.0684 -0.26088 -0.06892 -0.28796 C -0.06875 -0.29213 -0.06892 -0.29653 -0.06823 -0.30046 C -0.06649 -0.30926 -0.06233 -0.31666 -0.05972 -0.325 C -0.05833 -0.32916 -0.05747 -0.33333 -0.05642 -0.33727 C -0.05556 -0.3419 -0.05469 -0.34653 -0.05434 -0.35092 C -0.05382 -0.35602 -0.05451 -0.36134 -0.05347 -0.36643 C -0.05208 -0.37338 -0.04653 -0.3868 -0.04132 -0.3912 C -0.0408 -0.39166 -0.02535 -0.39653 -0.02379 -0.39676 C -0.00156 -0.39768 0.02066 -0.39745 0.04288 -0.39768 L 0.06042 -0.39884 C 0.06528 -0.3993 0.07014 -0.40023 0.07517 -0.4 C 0.08924 -0.39953 0.10278 -0.39815 0.11632 -0.39676 C 0.12101 -0.39629 0.12569 -0.39514 0.13038 -0.39444 C 0.1342 -0.39398 0.13785 -0.39375 0.14184 -0.39328 C 0.14809 -0.3949 0.15451 -0.39467 0.16024 -0.39768 C 0.16198 -0.39884 0.1618 -0.40208 0.16215 -0.4044 C 0.16267 -0.40949 0.16267 -0.41435 0.16285 -0.41921 C 0.16319 -0.42569 0.15642 -0.46967 0.17066 -0.48171 C 0.17205 -0.4831 0.17413 -0.48287 0.17587 -0.48287 C 0.18489 -0.48379 0.19427 -0.48449 0.20312 -0.48518 C 0.20642 -0.48588 0.21007 -0.4868 0.21371 -0.48727 C 0.22361 -0.48912 0.22135 -0.48727 0.23108 -0.4919 C 0.23976 -0.49583 0.23351 -0.49375 0.23993 -0.49861 C 0.24062 -0.4993 0.24149 -0.49953 0.24236 -0.49977 C 0.24323 -0.50115 0.24635 -0.50509 0.24618 -0.50764 C 0.24549 -0.51065 0.24514 -0.51365 0.2441 -0.51643 C 0.24288 -0.5199 0.24062 -0.52268 0.23889 -0.52569 C 0.23802 -0.52731 0.23715 -0.5294 0.23646 -0.53125 C 0.23576 -0.53403 0.23542 -0.53727 0.23472 -0.54004 L 0.23385 -0.54305 " pathEditMode="relative" rAng="0" ptsTypes="AAAAAAAAAAAAAAAAAAAAAAAAAAAAAAAAAAAAAA">
                                      <p:cBhvr>
                                        <p:cTn id="55" dur="2250" fill="hold"/>
                                        <p:tgtEl>
                                          <p:spTgt spid="101"/>
                                        </p:tgtEl>
                                        <p:attrNameLst>
                                          <p:attrName>ppt_x</p:attrName>
                                          <p:attrName>ppt_y</p:attrName>
                                        </p:attrNameLst>
                                      </p:cBhvr>
                                      <p:rCtr x="8802" y="-27130"/>
                                    </p:animMotion>
                                  </p:childTnLst>
                                </p:cTn>
                              </p:par>
                              <p:par>
                                <p:cTn id="56" presetID="0" presetClass="path" presetSubtype="0" accel="50000" decel="50000" fill="hold" grpId="0" nodeType="withEffect">
                                  <p:stCondLst>
                                    <p:cond delay="0"/>
                                  </p:stCondLst>
                                  <p:childTnLst>
                                    <p:animMotion origin="layout" path="M 0.00451 -0.00208 L 0.00451 -0.00208 C 0.00417 -0.0125 0.00399 -0.02292 0.00365 -0.03333 C 0.00243 -0.06343 0.00191 -0.07176 0.00035 -0.1 C 0.00104 -0.10741 -0.00017 -0.11574 0.00278 -0.12222 C 0.00417 -0.12546 0.00833 -0.1243 0.01111 -0.1243 C 0.02378 -0.12523 0.03663 -0.12523 0.04948 -0.12546 C 0.05035 -0.12708 0.05156 -0.12824 0.05191 -0.12986 C 0.05434 -0.14097 0.05104 -0.15926 0.05035 -0.16782 C 0.05052 -0.18843 0.05052 -0.20926 0.05104 -0.22986 C 0.05121 -0.23264 0.05156 -0.23518 0.05191 -0.23773 C 0.05208 -0.23889 0.05243 -0.24005 0.05278 -0.24097 C 0.0533 -0.26782 0.05312 -0.29444 0.05451 -0.32106 C 0.05451 -0.32454 0.05868 -0.33495 0.06024 -0.33773 C 0.06111 -0.33935 0.06215 -0.34143 0.06354 -0.34213 C 0.06597 -0.34329 0.06858 -0.34282 0.07118 -0.34329 C 0.07361 -0.34375 0.07604 -0.34468 0.07865 -0.3456 L 0.10365 -0.34097 C 0.10833 -0.34005 0.11302 -0.33843 0.11771 -0.33773 C 0.12378 -0.3368 0.13003 -0.33704 0.13611 -0.33657 C 0.14115 -0.33588 0.14601 -0.33472 0.15104 -0.33449 C 0.19323 -0.33194 0.20365 -0.33356 0.24774 -0.33542 C 0.24896 -0.33657 0.24983 -0.33796 0.25104 -0.33889 C 0.25521 -0.34213 0.25799 -0.34398 0.26198 -0.34653 C 0.2625 -0.34815 0.26337 -0.34954 0.26354 -0.35116 C 0.26424 -0.35486 0.26528 -0.38009 0.26528 -0.38102 C 0.2658 -0.39097 0.26701 -0.41111 0.26701 -0.41111 C 0.26667 -0.4162 0.26632 -0.4213 0.26615 -0.42662 C 0.2651 -0.45995 0.26528 -0.46134 0.26528 -0.48426 " pathEditMode="relative" ptsTypes="AAAAAAAAAAAAAAAAAAAAAAAAAAAAA">
                                      <p:cBhvr>
                                        <p:cTn id="57" dur="2250" fill="hold"/>
                                        <p:tgtEl>
                                          <p:spTgt spid="100"/>
                                        </p:tgtEl>
                                        <p:attrNameLst>
                                          <p:attrName>ppt_x</p:attrName>
                                          <p:attrName>ppt_y</p:attrName>
                                        </p:attrNameLst>
                                      </p:cBhvr>
                                    </p:animMotion>
                                  </p:childTnLst>
                                </p:cTn>
                              </p:par>
                              <p:par>
                                <p:cTn id="58" presetID="22" presetClass="entr" presetSubtype="4" fill="hold" nodeType="withEffect">
                                  <p:stCondLst>
                                    <p:cond delay="1100"/>
                                  </p:stCondLst>
                                  <p:childTnLst>
                                    <p:set>
                                      <p:cBhvr>
                                        <p:cTn id="59" dur="1" fill="hold">
                                          <p:stCondLst>
                                            <p:cond delay="0"/>
                                          </p:stCondLst>
                                        </p:cTn>
                                        <p:tgtEl>
                                          <p:spTgt spid="64"/>
                                        </p:tgtEl>
                                        <p:attrNameLst>
                                          <p:attrName>style.visibility</p:attrName>
                                        </p:attrNameLst>
                                      </p:cBhvr>
                                      <p:to>
                                        <p:strVal val="visible"/>
                                      </p:to>
                                    </p:set>
                                    <p:animEffect transition="in" filter="wipe(down)">
                                      <p:cBhvr>
                                        <p:cTn id="6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0" grpId="0" animBg="1"/>
      <p:bldP spid="100" grpId="1" animBg="1"/>
      <p:bldP spid="101" grpId="0" animBg="1"/>
      <p:bldP spid="101" grpId="1" animBg="1"/>
      <p:bldP spid="102" grpId="0" animBg="1"/>
      <p:bldP spid="10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59DF3A-6098-48ED-B07F-19E87270727A}"/>
              </a:ext>
            </a:extLst>
          </p:cNvPr>
          <p:cNvSpPr>
            <a:spLocks noGrp="1"/>
          </p:cNvSpPr>
          <p:nvPr>
            <p:ph type="ctrTitle"/>
          </p:nvPr>
        </p:nvSpPr>
        <p:spPr/>
        <p:txBody>
          <a:bodyPr/>
          <a:lstStyle/>
          <a:p>
            <a:r>
              <a:rPr lang="fr-FR" dirty="0"/>
              <a:t>Dataiku</a:t>
            </a:r>
          </a:p>
        </p:txBody>
      </p:sp>
      <p:sp>
        <p:nvSpPr>
          <p:cNvPr id="3" name="Sous-titre 2">
            <a:extLst>
              <a:ext uri="{FF2B5EF4-FFF2-40B4-BE49-F238E27FC236}">
                <a16:creationId xmlns:a16="http://schemas.microsoft.com/office/drawing/2014/main" id="{E9AFD00A-62E5-4307-97A4-4A034D5FE14B}"/>
              </a:ext>
            </a:extLst>
          </p:cNvPr>
          <p:cNvSpPr>
            <a:spLocks noGrp="1"/>
          </p:cNvSpPr>
          <p:nvPr>
            <p:ph type="subTitle" idx="1"/>
          </p:nvPr>
        </p:nvSpPr>
        <p:spPr/>
        <p:txBody>
          <a:bodyPr/>
          <a:lstStyle/>
          <a:p>
            <a:r>
              <a:rPr lang="fr-FR" dirty="0"/>
              <a:t>2</a:t>
            </a:r>
          </a:p>
        </p:txBody>
      </p:sp>
      <p:sp>
        <p:nvSpPr>
          <p:cNvPr id="4" name="Espace réservé de la date 3">
            <a:extLst>
              <a:ext uri="{FF2B5EF4-FFF2-40B4-BE49-F238E27FC236}">
                <a16:creationId xmlns:a16="http://schemas.microsoft.com/office/drawing/2014/main" id="{F640EF24-CD06-464A-8CC5-464175D0D5F8}"/>
              </a:ext>
            </a:extLst>
          </p:cNvPr>
          <p:cNvSpPr>
            <a:spLocks noGrp="1"/>
          </p:cNvSpPr>
          <p:nvPr>
            <p:ph type="dt" sz="half" idx="10"/>
          </p:nvPr>
        </p:nvSpPr>
        <p:spPr/>
        <p:txBody>
          <a:bodyPr/>
          <a:lstStyle/>
          <a:p>
            <a:pPr>
              <a:defRPr/>
            </a:pPr>
            <a:r>
              <a:rPr lang="fr-FR" noProof="0" dirty="0"/>
              <a:t>|  </a:t>
            </a:r>
            <a:r>
              <a:rPr lang="fr-FR" dirty="0"/>
              <a:t>23</a:t>
            </a:r>
            <a:r>
              <a:rPr lang="fr-FR" noProof="0" dirty="0"/>
              <a:t>/09/2019  |</a:t>
            </a:r>
            <a:endParaRPr lang="en-GB" noProof="0" dirty="0"/>
          </a:p>
        </p:txBody>
      </p:sp>
      <p:sp>
        <p:nvSpPr>
          <p:cNvPr id="5" name="Espace réservé du pied de page 4">
            <a:extLst>
              <a:ext uri="{FF2B5EF4-FFF2-40B4-BE49-F238E27FC236}">
                <a16:creationId xmlns:a16="http://schemas.microsoft.com/office/drawing/2014/main" id="{2462BFFA-6E16-4C28-A81B-89A73594E38D}"/>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5F4FB598-ECD9-4641-A0EE-D62E376FB817}"/>
              </a:ext>
            </a:extLst>
          </p:cNvPr>
          <p:cNvSpPr>
            <a:spLocks noGrp="1"/>
          </p:cNvSpPr>
          <p:nvPr>
            <p:ph type="sldNum" sz="quarter" idx="12"/>
          </p:nvPr>
        </p:nvSpPr>
        <p:spPr/>
        <p:txBody>
          <a:bodyPr/>
          <a:lstStyle/>
          <a:p>
            <a:pPr>
              <a:defRPr/>
            </a:pPr>
            <a:fld id="{276219AF-F5ED-455B-A512-B03AB3602319}" type="slidenum">
              <a:rPr lang="en-GB" noProof="0" smtClean="0"/>
              <a:pPr>
                <a:defRPr/>
              </a:pPr>
              <a:t>8</a:t>
            </a:fld>
            <a:endParaRPr lang="en-GB" noProof="0" dirty="0"/>
          </a:p>
        </p:txBody>
      </p:sp>
    </p:spTree>
    <p:extLst>
      <p:ext uri="{BB962C8B-B14F-4D97-AF65-F5344CB8AC3E}">
        <p14:creationId xmlns:p14="http://schemas.microsoft.com/office/powerpoint/2010/main" val="151929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17003F3-E745-413A-89E6-98783C256C66}"/>
              </a:ext>
            </a:extLst>
          </p:cNvPr>
          <p:cNvSpPr>
            <a:spLocks noGrp="1"/>
          </p:cNvSpPr>
          <p:nvPr>
            <p:ph idx="1"/>
          </p:nvPr>
        </p:nvSpPr>
        <p:spPr>
          <a:xfrm>
            <a:off x="342578" y="1137313"/>
            <a:ext cx="8460000" cy="745664"/>
          </a:xfrm>
        </p:spPr>
        <p:txBody>
          <a:bodyPr/>
          <a:lstStyle/>
          <a:p>
            <a:r>
              <a:rPr lang="en-US" dirty="0">
                <a:latin typeface="+mj-lt"/>
              </a:rPr>
              <a:t>A </a:t>
            </a:r>
            <a:r>
              <a:rPr lang="en-US" u="sng" dirty="0">
                <a:latin typeface="+mj-lt"/>
              </a:rPr>
              <a:t>collaborative</a:t>
            </a:r>
            <a:r>
              <a:rPr lang="en-US" dirty="0">
                <a:latin typeface="+mj-lt"/>
              </a:rPr>
              <a:t> platform of </a:t>
            </a:r>
            <a:r>
              <a:rPr lang="en-US" b="1" dirty="0">
                <a:latin typeface="+mj-lt"/>
              </a:rPr>
              <a:t>Data Science </a:t>
            </a:r>
            <a:r>
              <a:rPr lang="en-US" dirty="0">
                <a:latin typeface="+mj-lt"/>
              </a:rPr>
              <a:t>with </a:t>
            </a:r>
            <a:r>
              <a:rPr lang="en-US" u="sng" dirty="0">
                <a:latin typeface="+mj-lt"/>
              </a:rPr>
              <a:t>different actors</a:t>
            </a:r>
            <a:r>
              <a:rPr lang="en-US" dirty="0">
                <a:latin typeface="+mj-lt"/>
              </a:rPr>
              <a:t> (Data Engineer, Business Analyst, Data Scientist)</a:t>
            </a:r>
          </a:p>
          <a:p>
            <a:endParaRPr lang="fr-FR" dirty="0">
              <a:latin typeface="+mj-lt"/>
            </a:endParaRPr>
          </a:p>
        </p:txBody>
      </p:sp>
      <p:sp>
        <p:nvSpPr>
          <p:cNvPr id="3" name="Titre 2">
            <a:extLst>
              <a:ext uri="{FF2B5EF4-FFF2-40B4-BE49-F238E27FC236}">
                <a16:creationId xmlns:a16="http://schemas.microsoft.com/office/drawing/2014/main" id="{FE4F10ED-731F-43DC-9DF8-CEE5D80A92B5}"/>
              </a:ext>
            </a:extLst>
          </p:cNvPr>
          <p:cNvSpPr>
            <a:spLocks noGrp="1"/>
          </p:cNvSpPr>
          <p:nvPr>
            <p:ph type="title"/>
          </p:nvPr>
        </p:nvSpPr>
        <p:spPr/>
        <p:txBody>
          <a:bodyPr/>
          <a:lstStyle/>
          <a:p>
            <a:r>
              <a:rPr lang="en-US" dirty="0" err="1"/>
              <a:t>Dataiku</a:t>
            </a:r>
            <a:r>
              <a:rPr lang="en-US" dirty="0"/>
              <a:t> DSS (1/2</a:t>
            </a:r>
            <a:r>
              <a:rPr lang="fr-FR" dirty="0"/>
              <a:t>)</a:t>
            </a:r>
          </a:p>
        </p:txBody>
      </p:sp>
      <p:sp>
        <p:nvSpPr>
          <p:cNvPr id="4" name="Espace réservé de la date 3">
            <a:extLst>
              <a:ext uri="{FF2B5EF4-FFF2-40B4-BE49-F238E27FC236}">
                <a16:creationId xmlns:a16="http://schemas.microsoft.com/office/drawing/2014/main" id="{B45A5526-D8F7-4FD7-90D0-7B6561B940B4}"/>
              </a:ext>
            </a:extLst>
          </p:cNvPr>
          <p:cNvSpPr>
            <a:spLocks noGrp="1"/>
          </p:cNvSpPr>
          <p:nvPr>
            <p:ph type="dt" sz="half" idx="10"/>
          </p:nvPr>
        </p:nvSpPr>
        <p:spPr/>
        <p:txBody>
          <a:bodyPr/>
          <a:lstStyle/>
          <a:p>
            <a:pPr>
              <a:defRPr/>
            </a:pPr>
            <a:r>
              <a:rPr lang="fr-FR" noProof="0" dirty="0"/>
              <a:t>|  23/09/2019  |</a:t>
            </a:r>
            <a:endParaRPr lang="en-GB" noProof="0" dirty="0"/>
          </a:p>
        </p:txBody>
      </p:sp>
      <p:sp>
        <p:nvSpPr>
          <p:cNvPr id="5" name="Espace réservé du pied de page 4">
            <a:extLst>
              <a:ext uri="{FF2B5EF4-FFF2-40B4-BE49-F238E27FC236}">
                <a16:creationId xmlns:a16="http://schemas.microsoft.com/office/drawing/2014/main" id="{DB36861C-EE10-4E2B-8C80-666F77FA83A5}"/>
              </a:ext>
            </a:extLst>
          </p:cNvPr>
          <p:cNvSpPr>
            <a:spLocks noGrp="1"/>
          </p:cNvSpPr>
          <p:nvPr>
            <p:ph type="ftr" sz="quarter" idx="11"/>
          </p:nvPr>
        </p:nvSpPr>
        <p:spPr/>
        <p:txBody>
          <a:bodyPr/>
          <a:lstStyle/>
          <a:p>
            <a:r>
              <a:rPr lang="en-GB" dirty="0"/>
              <a:t>Dataiku DSS</a:t>
            </a:r>
          </a:p>
        </p:txBody>
      </p:sp>
      <p:sp>
        <p:nvSpPr>
          <p:cNvPr id="6" name="Espace réservé du numéro de diapositive 5">
            <a:extLst>
              <a:ext uri="{FF2B5EF4-FFF2-40B4-BE49-F238E27FC236}">
                <a16:creationId xmlns:a16="http://schemas.microsoft.com/office/drawing/2014/main" id="{A107DFE2-08E2-4F3E-8AF6-A3339FE1AAC0}"/>
              </a:ext>
            </a:extLst>
          </p:cNvPr>
          <p:cNvSpPr>
            <a:spLocks noGrp="1"/>
          </p:cNvSpPr>
          <p:nvPr>
            <p:ph type="sldNum" sz="quarter" idx="12"/>
          </p:nvPr>
        </p:nvSpPr>
        <p:spPr/>
        <p:txBody>
          <a:bodyPr/>
          <a:lstStyle/>
          <a:p>
            <a:pPr>
              <a:defRPr/>
            </a:pPr>
            <a:fld id="{276219AF-F5ED-455B-A512-B03AB3602319}" type="slidenum">
              <a:rPr lang="en-GB" noProof="0" smtClean="0"/>
              <a:pPr>
                <a:defRPr/>
              </a:pPr>
              <a:t>9</a:t>
            </a:fld>
            <a:endParaRPr lang="en-GB" noProof="0" dirty="0"/>
          </a:p>
        </p:txBody>
      </p:sp>
      <p:pic>
        <p:nvPicPr>
          <p:cNvPr id="7" name="Picture 2">
            <a:extLst>
              <a:ext uri="{FF2B5EF4-FFF2-40B4-BE49-F238E27FC236}">
                <a16:creationId xmlns:a16="http://schemas.microsoft.com/office/drawing/2014/main" id="{71E32A63-B76B-4F4B-B2B7-6E413BE4A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25" y="1988840"/>
            <a:ext cx="8096150" cy="3675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1631109"/>
      </p:ext>
    </p:extLst>
  </p:cSld>
  <p:clrMapOvr>
    <a:masterClrMapping/>
  </p:clrMapOvr>
</p:sld>
</file>

<file path=ppt/theme/theme1.xml><?xml version="1.0" encoding="utf-8"?>
<a:theme xmlns:a="http://schemas.openxmlformats.org/drawingml/2006/main" name="BNPP-ENG">
  <a:themeElements>
    <a:clrScheme name="BNPP-XL">
      <a:dk1>
        <a:srgbClr val="FFFFFF"/>
      </a:dk1>
      <a:lt1>
        <a:srgbClr val="000000"/>
      </a:lt1>
      <a:dk2>
        <a:srgbClr val="EEEFF2"/>
      </a:dk2>
      <a:lt2>
        <a:srgbClr val="78848A"/>
      </a:lt2>
      <a:accent1>
        <a:srgbClr val="00915A"/>
      </a:accent1>
      <a:accent2>
        <a:srgbClr val="85B95F"/>
      </a:accent2>
      <a:accent3>
        <a:srgbClr val="00AB8E"/>
      </a:accent3>
      <a:accent4>
        <a:srgbClr val="008578"/>
      </a:accent4>
      <a:accent5>
        <a:srgbClr val="43B02A"/>
      </a:accent5>
      <a:accent6>
        <a:srgbClr val="D0DF00"/>
      </a:accent6>
      <a:hlink>
        <a:srgbClr val="00915A"/>
      </a:hlink>
      <a:folHlink>
        <a:srgbClr val="00915A"/>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NPP-XL">
    <a:dk1>
      <a:srgbClr val="FFFFFF"/>
    </a:dk1>
    <a:lt1>
      <a:srgbClr val="000000"/>
    </a:lt1>
    <a:dk2>
      <a:srgbClr val="EEEFF2"/>
    </a:dk2>
    <a:lt2>
      <a:srgbClr val="78848A"/>
    </a:lt2>
    <a:accent1>
      <a:srgbClr val="00915A"/>
    </a:accent1>
    <a:accent2>
      <a:srgbClr val="85B95F"/>
    </a:accent2>
    <a:accent3>
      <a:srgbClr val="00AB8E"/>
    </a:accent3>
    <a:accent4>
      <a:srgbClr val="008578"/>
    </a:accent4>
    <a:accent5>
      <a:srgbClr val="43B02A"/>
    </a:accent5>
    <a:accent6>
      <a:srgbClr val="D0DF00"/>
    </a:accent6>
    <a:hlink>
      <a:srgbClr val="00915A"/>
    </a:hlink>
    <a:folHlink>
      <a:srgbClr val="00915A"/>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NPP-XL">
    <a:dk1>
      <a:srgbClr val="FFFFFF"/>
    </a:dk1>
    <a:lt1>
      <a:srgbClr val="000000"/>
    </a:lt1>
    <a:dk2>
      <a:srgbClr val="EEEFF2"/>
    </a:dk2>
    <a:lt2>
      <a:srgbClr val="78848A"/>
    </a:lt2>
    <a:accent1>
      <a:srgbClr val="00915A"/>
    </a:accent1>
    <a:accent2>
      <a:srgbClr val="85B95F"/>
    </a:accent2>
    <a:accent3>
      <a:srgbClr val="00AB8E"/>
    </a:accent3>
    <a:accent4>
      <a:srgbClr val="008578"/>
    </a:accent4>
    <a:accent5>
      <a:srgbClr val="43B02A"/>
    </a:accent5>
    <a:accent6>
      <a:srgbClr val="D0DF00"/>
    </a:accent6>
    <a:hlink>
      <a:srgbClr val="00915A"/>
    </a:hlink>
    <a:folHlink>
      <a:srgbClr val="00915A"/>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NPP-XL">
    <a:dk1>
      <a:srgbClr val="FFFFFF"/>
    </a:dk1>
    <a:lt1>
      <a:srgbClr val="000000"/>
    </a:lt1>
    <a:dk2>
      <a:srgbClr val="EEEFF2"/>
    </a:dk2>
    <a:lt2>
      <a:srgbClr val="78848A"/>
    </a:lt2>
    <a:accent1>
      <a:srgbClr val="00915A"/>
    </a:accent1>
    <a:accent2>
      <a:srgbClr val="85B95F"/>
    </a:accent2>
    <a:accent3>
      <a:srgbClr val="00AB8E"/>
    </a:accent3>
    <a:accent4>
      <a:srgbClr val="008578"/>
    </a:accent4>
    <a:accent5>
      <a:srgbClr val="43B02A"/>
    </a:accent5>
    <a:accent6>
      <a:srgbClr val="D0DF00"/>
    </a:accent6>
    <a:hlink>
      <a:srgbClr val="00915A"/>
    </a:hlink>
    <a:folHlink>
      <a:srgbClr val="00915A"/>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BNPP-ENG</Template>
  <TotalTime>2635</TotalTime>
  <Words>3591</Words>
  <Application>Microsoft Office PowerPoint</Application>
  <PresentationFormat>Affichage à l'écran (4:3)</PresentationFormat>
  <Paragraphs>453</Paragraphs>
  <Slides>49</Slides>
  <Notes>19</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49</vt:i4>
      </vt:variant>
    </vt:vector>
  </HeadingPairs>
  <TitlesOfParts>
    <vt:vector size="58" baseType="lpstr">
      <vt:lpstr>Arial</vt:lpstr>
      <vt:lpstr>Arial Narrow</vt:lpstr>
      <vt:lpstr>Calibri</vt:lpstr>
      <vt:lpstr>Cambria Math</vt:lpstr>
      <vt:lpstr>Courier New</vt:lpstr>
      <vt:lpstr>Wingdings</vt:lpstr>
      <vt:lpstr>Wingdings 3</vt:lpstr>
      <vt:lpstr>BNPP-ENG</vt:lpstr>
      <vt:lpstr>Feuille de calcul</vt:lpstr>
      <vt:lpstr>Présentation PowerPoint</vt:lpstr>
      <vt:lpstr>Agenda</vt:lpstr>
      <vt:lpstr>Hadoop</vt:lpstr>
      <vt:lpstr>Hadoop cluster</vt:lpstr>
      <vt:lpstr>HDFS : Hadoop Distributed File System (1/2)</vt:lpstr>
      <vt:lpstr>HDFS : Hadoop Distributed File System (2/2)</vt:lpstr>
      <vt:lpstr>Distributed processing</vt:lpstr>
      <vt:lpstr>Dataiku</vt:lpstr>
      <vt:lpstr>Dataiku DSS (1/2)</vt:lpstr>
      <vt:lpstr>Dataiku DSS (2/2)</vt:lpstr>
      <vt:lpstr>Functionalities of Dataiku DSS : Creation of a project </vt:lpstr>
      <vt:lpstr>Functionalities of Dataiku DSS : Creation of a dataset </vt:lpstr>
      <vt:lpstr>Functionalities of Dataiku DSS : Creation of a recipe</vt:lpstr>
      <vt:lpstr>Functionalities of Dataiku DSS : Code Env</vt:lpstr>
      <vt:lpstr>Functionalities of Dataiku DSS : Scenario</vt:lpstr>
      <vt:lpstr>Functionalities of Dataiku DSS : Dashboard</vt:lpstr>
      <vt:lpstr>Our team</vt:lpstr>
      <vt:lpstr>Best Practices: Storage</vt:lpstr>
      <vt:lpstr>Best Practices: Sharing project</vt:lpstr>
      <vt:lpstr>Best Practices: Sharing dataset</vt:lpstr>
      <vt:lpstr>Best Practices: Copy of a project</vt:lpstr>
      <vt:lpstr>Best Practices : Change the connection of a dataset (1/2)</vt:lpstr>
      <vt:lpstr>Best Practices : Change the connection of a dataset (2/2)</vt:lpstr>
      <vt:lpstr>Best Practices : Export the whole lines from a Hive notebook</vt:lpstr>
      <vt:lpstr>TUTORIAL</vt:lpstr>
      <vt:lpstr>Tutorial Basics : Create Project </vt:lpstr>
      <vt:lpstr>Tutorial Basics: Create Dataset (1/3)</vt:lpstr>
      <vt:lpstr>Tutorial Basics: Create Dataset (2/3)</vt:lpstr>
      <vt:lpstr>Tutorial Basics: Create Dataset (3/3)</vt:lpstr>
      <vt:lpstr>Tutorial Basics: Explore your data (1/4)</vt:lpstr>
      <vt:lpstr>Tutorial Basics: Explore your data (2/4)</vt:lpstr>
      <vt:lpstr>Tutorial Basics: Explore your data (3/4)</vt:lpstr>
      <vt:lpstr>Tutorial Basics: Explore your data (4/4)</vt:lpstr>
      <vt:lpstr>Tutorial Basics: Prepare Data with a Visual Recipe (1/9)</vt:lpstr>
      <vt:lpstr>Tutorial Basics: Prepare Data with a Visual Recipe (2/9)</vt:lpstr>
      <vt:lpstr>Tutorial Basics: Prepare Data with a Visual Recipe (3/9)</vt:lpstr>
      <vt:lpstr>Tutorial Basics: Prepare Data with a Visual Recipe (4/9)</vt:lpstr>
      <vt:lpstr>Tutorial Basics: Prepare Data with a Visual Recipe (5/9)</vt:lpstr>
      <vt:lpstr>Tutorial Basics: Prepare Data with a Visual Recipe (6/9)</vt:lpstr>
      <vt:lpstr>Tutorial Basics: Prepare Data with a Visual Recipe (7/9)</vt:lpstr>
      <vt:lpstr>Tutorial Basics: Prepare Data with a Visual Recipe (8/9)</vt:lpstr>
      <vt:lpstr>Tutorial Basics: Prepare Data with a Visual Recipe (9/9)</vt:lpstr>
      <vt:lpstr>Tutorial Basics: Explore the output dataset (1/2)</vt:lpstr>
      <vt:lpstr>Tutorial Basics: Explore the output dataset (2/2)</vt:lpstr>
      <vt:lpstr>Tutorial Basics: Group Orders by Customer (1/3)</vt:lpstr>
      <vt:lpstr>Tutorial Basics: Group Orders by Customer (2/3)</vt:lpstr>
      <vt:lpstr>Tutorial Basics: Group Orders by Customer (3/3)</vt:lpstr>
      <vt:lpstr>Tutorial Basics: Explore the Flow</vt:lpstr>
      <vt:lpstr>Présentation PowerPoint</vt:lpstr>
    </vt:vector>
  </TitlesOfParts>
  <Company>BNP Paribas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KEO</dc:creator>
  <cp:lastModifiedBy>Laura RASAMIMANANA</cp:lastModifiedBy>
  <cp:revision>251</cp:revision>
  <cp:lastPrinted>2015-02-25T12:09:14Z</cp:lastPrinted>
  <dcterms:created xsi:type="dcterms:W3CDTF">2015-08-25T05:41:09Z</dcterms:created>
  <dcterms:modified xsi:type="dcterms:W3CDTF">2019-09-20T15:21:13Z</dcterms:modified>
</cp:coreProperties>
</file>